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2.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3.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4.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5.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8.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9.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0.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1.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2.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3.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56"/>
  </p:notesMasterIdLst>
  <p:sldIdLst>
    <p:sldId id="373" r:id="rId5"/>
    <p:sldId id="292" r:id="rId6"/>
    <p:sldId id="375" r:id="rId7"/>
    <p:sldId id="376" r:id="rId8"/>
    <p:sldId id="2134806364" r:id="rId9"/>
    <p:sldId id="383" r:id="rId10"/>
    <p:sldId id="2134806410" r:id="rId11"/>
    <p:sldId id="2134806427" r:id="rId12"/>
    <p:sldId id="2134806411" r:id="rId13"/>
    <p:sldId id="2134806429" r:id="rId14"/>
    <p:sldId id="2134806428" r:id="rId15"/>
    <p:sldId id="2134806415" r:id="rId16"/>
    <p:sldId id="2134806417" r:id="rId17"/>
    <p:sldId id="2134806485" r:id="rId18"/>
    <p:sldId id="2134806419" r:id="rId19"/>
    <p:sldId id="2134806430" r:id="rId20"/>
    <p:sldId id="2134806431" r:id="rId21"/>
    <p:sldId id="2134806426" r:id="rId22"/>
    <p:sldId id="2134806425" r:id="rId23"/>
    <p:sldId id="2134806432" r:id="rId24"/>
    <p:sldId id="1244" r:id="rId25"/>
    <p:sldId id="392" r:id="rId26"/>
    <p:sldId id="1285" r:id="rId27"/>
    <p:sldId id="2134806446" r:id="rId28"/>
    <p:sldId id="2134806470" r:id="rId29"/>
    <p:sldId id="1284" r:id="rId30"/>
    <p:sldId id="2134806405" r:id="rId31"/>
    <p:sldId id="2134806400" r:id="rId32"/>
    <p:sldId id="1253" r:id="rId33"/>
    <p:sldId id="1252" r:id="rId34"/>
    <p:sldId id="1251" r:id="rId35"/>
    <p:sldId id="2134806407" r:id="rId36"/>
    <p:sldId id="2134806484" r:id="rId37"/>
    <p:sldId id="1286" r:id="rId38"/>
    <p:sldId id="2134806471" r:id="rId39"/>
    <p:sldId id="2134806472" r:id="rId40"/>
    <p:sldId id="2134806473" r:id="rId41"/>
    <p:sldId id="2134806474" r:id="rId42"/>
    <p:sldId id="2134806475" r:id="rId43"/>
    <p:sldId id="2134806478" r:id="rId44"/>
    <p:sldId id="1283" r:id="rId45"/>
    <p:sldId id="1270" r:id="rId46"/>
    <p:sldId id="2134806479" r:id="rId47"/>
    <p:sldId id="2134806480" r:id="rId48"/>
    <p:sldId id="2134806481" r:id="rId49"/>
    <p:sldId id="2134806482" r:id="rId50"/>
    <p:sldId id="2134806483" r:id="rId51"/>
    <p:sldId id="2134806476" r:id="rId52"/>
    <p:sldId id="2134806477" r:id="rId53"/>
    <p:sldId id="1257" r:id="rId54"/>
    <p:sldId id="2134806445" r:id="rId55"/>
  </p:sldIdLst>
  <p:sldSz cx="12192000" cy="6858000"/>
  <p:notesSz cx="6858000" cy="9144000"/>
  <p:embeddedFontLst>
    <p:embeddedFont>
      <p:font typeface="Open Sans" panose="020B0606030504020204" pitchFamily="34" charset="0"/>
      <p:regular r:id="rId57"/>
      <p:bold r:id="rId58"/>
      <p:italic r:id="rId59"/>
      <p:boldItalic r:id="rId60"/>
    </p:embeddedFont>
    <p:embeddedFont>
      <p:font typeface="Open Sans Light" panose="020B0306030504020204" pitchFamily="34" charset="0"/>
      <p:regular r:id="rId61"/>
      <p:italic r:id="rId62"/>
    </p:embeddedFont>
    <p:embeddedFont>
      <p:font typeface="Open Sans Semibold" panose="020B0706030804020204" pitchFamily="34" charset="0"/>
      <p:bold r:id="rId63"/>
      <p:boldItalic r:id="rId64"/>
    </p:embeddedFont>
  </p:embeddedFontLst>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71" autoAdjust="0"/>
  </p:normalViewPr>
  <p:slideViewPr>
    <p:cSldViewPr snapToGrid="0">
      <p:cViewPr varScale="1">
        <p:scale>
          <a:sx n="59" d="100"/>
          <a:sy n="59" d="100"/>
        </p:scale>
        <p:origin x="158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35989</c:v>
                </c:pt>
                <c:pt idx="1">
                  <c:v>37760</c:v>
                </c:pt>
                <c:pt idx="2">
                  <c:v>37128</c:v>
                </c:pt>
                <c:pt idx="3">
                  <c:v>34509</c:v>
                </c:pt>
                <c:pt idx="4">
                  <c:v>38917</c:v>
                </c:pt>
                <c:pt idx="5">
                  <c:v>38400</c:v>
                </c:pt>
              </c:numCache>
            </c:numRef>
          </c:val>
          <c:extLst>
            <c:ext xmlns:c16="http://schemas.microsoft.com/office/drawing/2014/chart" uri="{C3380CC4-5D6E-409C-BE32-E72D297353CC}">
              <c16:uniqueId val="{00000000-CC6E-4F9D-91BA-69D656ACE5A6}"/>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4123</c:v>
                </c:pt>
                <c:pt idx="1">
                  <c:v>4969</c:v>
                </c:pt>
                <c:pt idx="2">
                  <c:v>5318</c:v>
                </c:pt>
                <c:pt idx="3">
                  <c:v>6001</c:v>
                </c:pt>
                <c:pt idx="4">
                  <c:v>3872</c:v>
                </c:pt>
                <c:pt idx="5">
                  <c:v>3845</c:v>
                </c:pt>
              </c:numCache>
            </c:numRef>
          </c:val>
          <c:extLst>
            <c:ext xmlns:c16="http://schemas.microsoft.com/office/drawing/2014/chart" uri="{C3380CC4-5D6E-409C-BE32-E72D297353CC}">
              <c16:uniqueId val="{00000001-CC6E-4F9D-91BA-69D656ACE5A6}"/>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3499</c:v>
                </c:pt>
                <c:pt idx="1">
                  <c:v>2958</c:v>
                </c:pt>
                <c:pt idx="2">
                  <c:v>3187</c:v>
                </c:pt>
                <c:pt idx="3">
                  <c:v>5098</c:v>
                </c:pt>
                <c:pt idx="4">
                  <c:v>2880</c:v>
                </c:pt>
                <c:pt idx="5">
                  <c:v>3426</c:v>
                </c:pt>
              </c:numCache>
            </c:numRef>
          </c:val>
          <c:extLst>
            <c:ext xmlns:c16="http://schemas.microsoft.com/office/drawing/2014/chart" uri="{C3380CC4-5D6E-409C-BE32-E72D297353CC}">
              <c16:uniqueId val="{00000002-CC6E-4F9D-91BA-69D656ACE5A6}"/>
            </c:ext>
          </c:extLst>
        </c:ser>
        <c:dLbls>
          <c:dLblPos val="ctr"/>
          <c:showLegendKey val="0"/>
          <c:showVal val="1"/>
          <c:showCatName val="0"/>
          <c:showSerName val="0"/>
          <c:showPercent val="0"/>
          <c:showBubbleSize val="0"/>
        </c:dLbls>
        <c:gapWidth val="150"/>
        <c:overlap val="100"/>
        <c:axId val="965843136"/>
        <c:axId val="1461483984"/>
      </c:barChart>
      <c:catAx>
        <c:axId val="9658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461483984"/>
        <c:crosses val="autoZero"/>
        <c:auto val="1"/>
        <c:lblAlgn val="ctr"/>
        <c:lblOffset val="100"/>
        <c:noMultiLvlLbl val="0"/>
      </c:catAx>
      <c:valAx>
        <c:axId val="146148398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58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0.82387059503177351</c:v>
                </c:pt>
                <c:pt idx="1">
                  <c:v>0.82463948046986912</c:v>
                </c:pt>
                <c:pt idx="2">
                  <c:v>0.81900850128952141</c:v>
                </c:pt>
                <c:pt idx="3">
                  <c:v>0.76004432302313585</c:v>
                </c:pt>
                <c:pt idx="4">
                  <c:v>0.8511561245939232</c:v>
                </c:pt>
                <c:pt idx="5">
                  <c:v>0.83554918815663803</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9.5135759676487575E-2</c:v>
                </c:pt>
                <c:pt idx="1">
                  <c:v>0.10719129023015948</c:v>
                </c:pt>
                <c:pt idx="2">
                  <c:v>0.10921769032381316</c:v>
                </c:pt>
                <c:pt idx="3">
                  <c:v>0.12949200466155933</c:v>
                </c:pt>
                <c:pt idx="4">
                  <c:v>8.5610548442575957E-2</c:v>
                </c:pt>
                <c:pt idx="5">
                  <c:v>8.5042979942693414E-2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8.0993645291738886E-2</c:v>
                </c:pt>
                <c:pt idx="1">
                  <c:v>6.8169229299971351E-2</c:v>
                </c:pt>
                <c:pt idx="2">
                  <c:v>7.1773808386665389E-2</c:v>
                </c:pt>
                <c:pt idx="3">
                  <c:v>0.11046367231530482</c:v>
                </c:pt>
                <c:pt idx="4">
                  <c:v>6.3233326963500855E-2</c:v>
                </c:pt>
                <c:pt idx="5">
                  <c:v>7.940783190066858E-2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73506029137661"/>
          <c:y val="3.082311393762964E-2"/>
          <c:w val="0.76708861120620797"/>
          <c:h val="0.80254452858838299"/>
        </c:manualLayout>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23385</c:v>
                </c:pt>
                <c:pt idx="1">
                  <c:v>24959</c:v>
                </c:pt>
                <c:pt idx="2">
                  <c:v>24350</c:v>
                </c:pt>
                <c:pt idx="3">
                  <c:v>23782</c:v>
                </c:pt>
                <c:pt idx="4">
                  <c:v>24980</c:v>
                </c:pt>
                <c:pt idx="5">
                  <c:v>25301</c:v>
                </c:pt>
              </c:numCache>
            </c:numRef>
          </c:val>
          <c:extLst>
            <c:ext xmlns:c16="http://schemas.microsoft.com/office/drawing/2014/chart" uri="{C3380CC4-5D6E-409C-BE32-E72D297353CC}">
              <c16:uniqueId val="{00000000-2B3F-425E-A12F-46B2E32129CC}"/>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2151</c:v>
                </c:pt>
                <c:pt idx="1">
                  <c:v>2786</c:v>
                </c:pt>
                <c:pt idx="2">
                  <c:v>2974</c:v>
                </c:pt>
                <c:pt idx="3">
                  <c:v>2816</c:v>
                </c:pt>
                <c:pt idx="4">
                  <c:v>2412</c:v>
                </c:pt>
                <c:pt idx="5">
                  <c:v>2160</c:v>
                </c:pt>
              </c:numCache>
            </c:numRef>
          </c:val>
          <c:extLst>
            <c:ext xmlns:c16="http://schemas.microsoft.com/office/drawing/2014/chart" uri="{C3380CC4-5D6E-409C-BE32-E72D297353CC}">
              <c16:uniqueId val="{00000001-2B3F-425E-A12F-46B2E32129CC}"/>
            </c:ext>
          </c:extLst>
        </c:ser>
        <c:ser>
          <c:idx val="2"/>
          <c:order val="2"/>
          <c:tx>
            <c:strRef>
              <c:f>Sheet1!$D$1</c:f>
              <c:strCache>
                <c:ptCount val="1"/>
                <c:pt idx="0">
                  <c:v>At-risk</c:v>
                </c:pt>
              </c:strCache>
            </c:strRef>
          </c:tx>
          <c:spPr>
            <a:solidFill>
              <a:schemeClr val="accent3"/>
            </a:solidFill>
            <a:ln>
              <a:noFill/>
            </a:ln>
            <a:effectLst/>
          </c:spPr>
          <c:invertIfNegative val="0"/>
          <c:dLbls>
            <c:dLbl>
              <c:idx val="0"/>
              <c:layout>
                <c:manualLayout>
                  <c:x val="6.038647342995080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3F-425E-A12F-46B2E32129CC}"/>
                </c:ext>
              </c:extLst>
            </c:dLbl>
            <c:dLbl>
              <c:idx val="1"/>
              <c:layout>
                <c:manualLayout>
                  <c:x val="1.4492753623188406E-2"/>
                  <c:y val="5.604202534114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3F-425E-A12F-46B2E32129CC}"/>
                </c:ext>
              </c:extLst>
            </c:dLbl>
            <c:dLbl>
              <c:idx val="2"/>
              <c:layout>
                <c:manualLayout>
                  <c:x val="8.454106280193147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FC-4B8B-B7C1-2C270EFA6772}"/>
                </c:ext>
              </c:extLst>
            </c:dLbl>
            <c:dLbl>
              <c:idx val="4"/>
              <c:layout>
                <c:manualLayout>
                  <c:x val="1.08695652173913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3F-425E-A12F-46B2E32129CC}"/>
                </c:ext>
              </c:extLst>
            </c:dLbl>
            <c:dLbl>
              <c:idx val="5"/>
              <c:layout>
                <c:manualLayout>
                  <c:x val="2.05314009661835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3F-425E-A12F-46B2E32129C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1522</c:v>
                </c:pt>
                <c:pt idx="1">
                  <c:v>1171</c:v>
                </c:pt>
                <c:pt idx="2">
                  <c:v>1545</c:v>
                </c:pt>
                <c:pt idx="3">
                  <c:v>2270</c:v>
                </c:pt>
                <c:pt idx="4">
                  <c:v>1524</c:v>
                </c:pt>
                <c:pt idx="5">
                  <c:v>1451</c:v>
                </c:pt>
              </c:numCache>
            </c:numRef>
          </c:val>
          <c:extLst>
            <c:ext xmlns:c16="http://schemas.microsoft.com/office/drawing/2014/chart" uri="{C3380CC4-5D6E-409C-BE32-E72D297353CC}">
              <c16:uniqueId val="{00000002-2B3F-425E-A12F-46B2E32129CC}"/>
            </c:ext>
          </c:extLst>
        </c:ser>
        <c:dLbls>
          <c:dLblPos val="ctr"/>
          <c:showLegendKey val="0"/>
          <c:showVal val="1"/>
          <c:showCatName val="0"/>
          <c:showSerName val="0"/>
          <c:showPercent val="0"/>
          <c:showBubbleSize val="0"/>
        </c:dLbls>
        <c:gapWidth val="150"/>
        <c:overlap val="100"/>
        <c:axId val="1688318224"/>
        <c:axId val="793109392"/>
      </c:barChart>
      <c:catAx>
        <c:axId val="1688318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93109392"/>
        <c:crosses val="autoZero"/>
        <c:auto val="1"/>
        <c:lblAlgn val="ctr"/>
        <c:lblOffset val="100"/>
        <c:noMultiLvlLbl val="0"/>
      </c:catAx>
      <c:valAx>
        <c:axId val="793109392"/>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68831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23446</c:v>
                </c:pt>
                <c:pt idx="1">
                  <c:v>24600</c:v>
                </c:pt>
                <c:pt idx="2">
                  <c:v>23618</c:v>
                </c:pt>
                <c:pt idx="3">
                  <c:v>22686</c:v>
                </c:pt>
                <c:pt idx="4">
                  <c:v>24734</c:v>
                </c:pt>
                <c:pt idx="5">
                  <c:v>24931</c:v>
                </c:pt>
              </c:numCache>
            </c:numRef>
          </c:val>
          <c:extLst>
            <c:ext xmlns:c16="http://schemas.microsoft.com/office/drawing/2014/chart" uri="{C3380CC4-5D6E-409C-BE32-E72D297353CC}">
              <c16:uniqueId val="{00000000-F098-4196-B9E3-20472A417098}"/>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2061</c:v>
                </c:pt>
                <c:pt idx="1">
                  <c:v>2837</c:v>
                </c:pt>
                <c:pt idx="2">
                  <c:v>3359</c:v>
                </c:pt>
                <c:pt idx="3">
                  <c:v>3332</c:v>
                </c:pt>
                <c:pt idx="4">
                  <c:v>2460</c:v>
                </c:pt>
                <c:pt idx="5">
                  <c:v>2234</c:v>
                </c:pt>
              </c:numCache>
            </c:numRef>
          </c:val>
          <c:extLst>
            <c:ext xmlns:c16="http://schemas.microsoft.com/office/drawing/2014/chart" uri="{C3380CC4-5D6E-409C-BE32-E72D297353CC}">
              <c16:uniqueId val="{00000001-F098-4196-B9E3-20472A417098}"/>
            </c:ext>
          </c:extLst>
        </c:ser>
        <c:ser>
          <c:idx val="2"/>
          <c:order val="2"/>
          <c:tx>
            <c:strRef>
              <c:f>Sheet1!$D$1</c:f>
              <c:strCache>
                <c:ptCount val="1"/>
                <c:pt idx="0">
                  <c:v>At-risk</c:v>
                </c:pt>
              </c:strCache>
            </c:strRef>
          </c:tx>
          <c:spPr>
            <a:solidFill>
              <a:schemeClr val="accent3"/>
            </a:solidFill>
            <a:ln>
              <a:noFill/>
            </a:ln>
            <a:effectLst/>
          </c:spPr>
          <c:invertIfNegative val="0"/>
          <c:dLbls>
            <c:dLbl>
              <c:idx val="0"/>
              <c:layout>
                <c:manualLayout>
                  <c:x val="1.3285024154589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98-4196-B9E3-20472A417098}"/>
                </c:ext>
              </c:extLst>
            </c:dLbl>
            <c:dLbl>
              <c:idx val="1"/>
              <c:layout>
                <c:manualLayout>
                  <c:x val="8.454106280193236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98-4196-B9E3-20472A417098}"/>
                </c:ext>
              </c:extLst>
            </c:dLbl>
            <c:dLbl>
              <c:idx val="4"/>
              <c:layout>
                <c:manualLayout>
                  <c:x val="1.08695652173913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98-4196-B9E3-20472A417098}"/>
                </c:ext>
              </c:extLst>
            </c:dLbl>
            <c:dLbl>
              <c:idx val="5"/>
              <c:layout>
                <c:manualLayout>
                  <c:x val="1.811594202898550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98-4196-B9E3-20472A41709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1552</c:v>
                </c:pt>
                <c:pt idx="1">
                  <c:v>1366</c:v>
                </c:pt>
                <c:pt idx="2">
                  <c:v>1808</c:v>
                </c:pt>
                <c:pt idx="3">
                  <c:v>2764</c:v>
                </c:pt>
                <c:pt idx="4">
                  <c:v>1603</c:v>
                </c:pt>
                <c:pt idx="5">
                  <c:v>1634</c:v>
                </c:pt>
              </c:numCache>
            </c:numRef>
          </c:val>
          <c:extLst>
            <c:ext xmlns:c16="http://schemas.microsoft.com/office/drawing/2014/chart" uri="{C3380CC4-5D6E-409C-BE32-E72D297353CC}">
              <c16:uniqueId val="{00000002-F098-4196-B9E3-20472A417098}"/>
            </c:ext>
          </c:extLst>
        </c:ser>
        <c:dLbls>
          <c:dLblPos val="ctr"/>
          <c:showLegendKey val="0"/>
          <c:showVal val="1"/>
          <c:showCatName val="0"/>
          <c:showSerName val="0"/>
          <c:showPercent val="0"/>
          <c:showBubbleSize val="0"/>
        </c:dLbls>
        <c:gapWidth val="150"/>
        <c:overlap val="100"/>
        <c:axId val="1688319152"/>
        <c:axId val="881375168"/>
      </c:barChart>
      <c:catAx>
        <c:axId val="1688319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81375168"/>
        <c:crosses val="autoZero"/>
        <c:auto val="1"/>
        <c:lblAlgn val="ctr"/>
        <c:lblOffset val="100"/>
        <c:noMultiLvlLbl val="0"/>
      </c:catAx>
      <c:valAx>
        <c:axId val="881375168"/>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688319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35401</c:v>
                </c:pt>
                <c:pt idx="1">
                  <c:v>36406</c:v>
                </c:pt>
                <c:pt idx="2">
                  <c:v>35391</c:v>
                </c:pt>
                <c:pt idx="3">
                  <c:v>33096</c:v>
                </c:pt>
                <c:pt idx="4">
                  <c:v>37014</c:v>
                </c:pt>
                <c:pt idx="5">
                  <c:v>37093</c:v>
                </c:pt>
              </c:numCache>
            </c:numRef>
          </c:val>
          <c:extLst>
            <c:ext xmlns:c16="http://schemas.microsoft.com/office/drawing/2014/chart" uri="{C3380CC4-5D6E-409C-BE32-E72D297353CC}">
              <c16:uniqueId val="{00000000-44C2-4D47-837A-CD9213256940}"/>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3368</c:v>
                </c:pt>
                <c:pt idx="1">
                  <c:v>4463</c:v>
                </c:pt>
                <c:pt idx="2">
                  <c:v>4904</c:v>
                </c:pt>
                <c:pt idx="3">
                  <c:v>5374</c:v>
                </c:pt>
                <c:pt idx="4">
                  <c:v>3640</c:v>
                </c:pt>
                <c:pt idx="5">
                  <c:v>3442</c:v>
                </c:pt>
              </c:numCache>
            </c:numRef>
          </c:val>
          <c:extLst>
            <c:ext xmlns:c16="http://schemas.microsoft.com/office/drawing/2014/chart" uri="{C3380CC4-5D6E-409C-BE32-E72D297353CC}">
              <c16:uniqueId val="{00000001-44C2-4D47-837A-CD9213256940}"/>
            </c:ext>
          </c:extLst>
        </c:ser>
        <c:ser>
          <c:idx val="2"/>
          <c:order val="2"/>
          <c:tx>
            <c:strRef>
              <c:f>Sheet1!$D$1</c:f>
              <c:strCache>
                <c:ptCount val="1"/>
                <c:pt idx="0">
                  <c:v>At-risk</c:v>
                </c:pt>
              </c:strCache>
            </c:strRef>
          </c:tx>
          <c:spPr>
            <a:solidFill>
              <a:schemeClr val="accent3"/>
            </a:solidFill>
            <a:ln>
              <a:noFill/>
            </a:ln>
            <a:effectLst/>
          </c:spPr>
          <c:invertIfNegative val="0"/>
          <c:dLbls>
            <c:dLbl>
              <c:idx val="5"/>
              <c:layout>
                <c:manualLayout>
                  <c:x val="1.0869565217391304E-2"/>
                  <c:y val="2.8021012670572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9E-49F4-BA1F-ADCD646A8F5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2540</c:v>
                </c:pt>
                <c:pt idx="1">
                  <c:v>2337</c:v>
                </c:pt>
                <c:pt idx="2">
                  <c:v>2901</c:v>
                </c:pt>
                <c:pt idx="3">
                  <c:v>4678</c:v>
                </c:pt>
                <c:pt idx="4">
                  <c:v>2559</c:v>
                </c:pt>
                <c:pt idx="5">
                  <c:v>2679</c:v>
                </c:pt>
              </c:numCache>
            </c:numRef>
          </c:val>
          <c:extLst>
            <c:ext xmlns:c16="http://schemas.microsoft.com/office/drawing/2014/chart" uri="{C3380CC4-5D6E-409C-BE32-E72D297353CC}">
              <c16:uniqueId val="{00000002-44C2-4D47-837A-CD9213256940}"/>
            </c:ext>
          </c:extLst>
        </c:ser>
        <c:dLbls>
          <c:dLblPos val="ctr"/>
          <c:showLegendKey val="0"/>
          <c:showVal val="1"/>
          <c:showCatName val="0"/>
          <c:showSerName val="0"/>
          <c:showPercent val="0"/>
          <c:showBubbleSize val="0"/>
        </c:dLbls>
        <c:gapWidth val="150"/>
        <c:overlap val="100"/>
        <c:axId val="965847312"/>
        <c:axId val="881737024"/>
      </c:barChart>
      <c:catAx>
        <c:axId val="965847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881737024"/>
        <c:crosses val="autoZero"/>
        <c:auto val="1"/>
        <c:lblAlgn val="ctr"/>
        <c:lblOffset val="100"/>
        <c:noMultiLvlLbl val="0"/>
      </c:catAx>
      <c:valAx>
        <c:axId val="88173702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96584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35989</c:v>
                </c:pt>
                <c:pt idx="1">
                  <c:v>37760</c:v>
                </c:pt>
                <c:pt idx="2">
                  <c:v>37128</c:v>
                </c:pt>
                <c:pt idx="3">
                  <c:v>34509</c:v>
                </c:pt>
                <c:pt idx="4">
                  <c:v>38917</c:v>
                </c:pt>
                <c:pt idx="5">
                  <c:v>38400</c:v>
                </c:pt>
              </c:numCache>
            </c:numRef>
          </c:val>
          <c:extLst>
            <c:ext xmlns:c16="http://schemas.microsoft.com/office/drawing/2014/chart" uri="{C3380CC4-5D6E-409C-BE32-E72D297353CC}">
              <c16:uniqueId val="{00000000-CC6E-4F9D-91BA-69D656ACE5A6}"/>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4123</c:v>
                </c:pt>
                <c:pt idx="1">
                  <c:v>4969</c:v>
                </c:pt>
                <c:pt idx="2">
                  <c:v>5318</c:v>
                </c:pt>
                <c:pt idx="3">
                  <c:v>6001</c:v>
                </c:pt>
                <c:pt idx="4">
                  <c:v>3872</c:v>
                </c:pt>
                <c:pt idx="5">
                  <c:v>3845</c:v>
                </c:pt>
              </c:numCache>
            </c:numRef>
          </c:val>
          <c:extLst>
            <c:ext xmlns:c16="http://schemas.microsoft.com/office/drawing/2014/chart" uri="{C3380CC4-5D6E-409C-BE32-E72D297353CC}">
              <c16:uniqueId val="{00000001-CC6E-4F9D-91BA-69D656ACE5A6}"/>
            </c:ext>
          </c:extLst>
        </c:ser>
        <c:ser>
          <c:idx val="2"/>
          <c:order val="2"/>
          <c:tx>
            <c:strRef>
              <c:f>Sheet1!$D$1</c:f>
              <c:strCache>
                <c:ptCount val="1"/>
                <c:pt idx="0">
                  <c:v>At-risk</c:v>
                </c:pt>
              </c:strCache>
            </c:strRef>
          </c:tx>
          <c:spPr>
            <a:solidFill>
              <a:schemeClr val="accent3"/>
            </a:solidFill>
            <a:ln>
              <a:noFill/>
            </a:ln>
            <a:effectLst/>
          </c:spPr>
          <c:invertIfNegative val="0"/>
          <c:dLbls>
            <c:dLbl>
              <c:idx val="5"/>
              <c:layout>
                <c:manualLayout>
                  <c:x val="4.830917874395958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0E-4964-8809-F379AEDDD08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3499</c:v>
                </c:pt>
                <c:pt idx="1">
                  <c:v>2958</c:v>
                </c:pt>
                <c:pt idx="2">
                  <c:v>3187</c:v>
                </c:pt>
                <c:pt idx="3">
                  <c:v>5098</c:v>
                </c:pt>
                <c:pt idx="4">
                  <c:v>2880</c:v>
                </c:pt>
                <c:pt idx="5">
                  <c:v>3426</c:v>
                </c:pt>
              </c:numCache>
            </c:numRef>
          </c:val>
          <c:extLst>
            <c:ext xmlns:c16="http://schemas.microsoft.com/office/drawing/2014/chart" uri="{C3380CC4-5D6E-409C-BE32-E72D297353CC}">
              <c16:uniqueId val="{00000002-CC6E-4F9D-91BA-69D656ACE5A6}"/>
            </c:ext>
          </c:extLst>
        </c:ser>
        <c:dLbls>
          <c:dLblPos val="ctr"/>
          <c:showLegendKey val="0"/>
          <c:showVal val="1"/>
          <c:showCatName val="0"/>
          <c:showSerName val="0"/>
          <c:showPercent val="0"/>
          <c:showBubbleSize val="0"/>
        </c:dLbls>
        <c:gapWidth val="150"/>
        <c:overlap val="100"/>
        <c:axId val="965843136"/>
        <c:axId val="1461483984"/>
      </c:barChart>
      <c:catAx>
        <c:axId val="9658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461483984"/>
        <c:crosses val="autoZero"/>
        <c:auto val="1"/>
        <c:lblAlgn val="ctr"/>
        <c:lblOffset val="100"/>
        <c:noMultiLvlLbl val="0"/>
      </c:catAx>
      <c:valAx>
        <c:axId val="146148398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9658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35653</c:v>
                </c:pt>
                <c:pt idx="1">
                  <c:v>43174</c:v>
                </c:pt>
                <c:pt idx="2">
                  <c:v>42871</c:v>
                </c:pt>
                <c:pt idx="3">
                  <c:v>39783</c:v>
                </c:pt>
                <c:pt idx="4">
                  <c:v>44541</c:v>
                </c:pt>
                <c:pt idx="5">
                  <c:v>43741</c:v>
                </c:pt>
              </c:numCache>
            </c:numRef>
          </c:val>
          <c:extLst>
            <c:ext xmlns:c16="http://schemas.microsoft.com/office/drawing/2014/chart" uri="{C3380CC4-5D6E-409C-BE32-E72D297353CC}">
              <c16:uniqueId val="{00000000-CC6E-4F9D-91BA-69D656ACE5A6}"/>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4117</c:v>
                </c:pt>
                <c:pt idx="1">
                  <c:v>5612</c:v>
                </c:pt>
                <c:pt idx="2">
                  <c:v>5717</c:v>
                </c:pt>
                <c:pt idx="3">
                  <c:v>6778</c:v>
                </c:pt>
                <c:pt idx="4">
                  <c:v>4480</c:v>
                </c:pt>
                <c:pt idx="5">
                  <c:v>4452</c:v>
                </c:pt>
              </c:numCache>
            </c:numRef>
          </c:val>
          <c:extLst>
            <c:ext xmlns:c16="http://schemas.microsoft.com/office/drawing/2014/chart" uri="{C3380CC4-5D6E-409C-BE32-E72D297353CC}">
              <c16:uniqueId val="{00000001-CC6E-4F9D-91BA-69D656ACE5A6}"/>
            </c:ext>
          </c:extLst>
        </c:ser>
        <c:ser>
          <c:idx val="2"/>
          <c:order val="2"/>
          <c:tx>
            <c:strRef>
              <c:f>Sheet1!$D$1</c:f>
              <c:strCache>
                <c:ptCount val="1"/>
                <c:pt idx="0">
                  <c:v>At-risk</c:v>
                </c:pt>
              </c:strCache>
            </c:strRef>
          </c:tx>
          <c:spPr>
            <a:solidFill>
              <a:schemeClr val="accent3"/>
            </a:solidFill>
            <a:ln>
              <a:noFill/>
            </a:ln>
            <a:effectLst/>
          </c:spPr>
          <c:invertIfNegative val="0"/>
          <c:dLbls>
            <c:dLbl>
              <c:idx val="5"/>
              <c:layout>
                <c:manualLayout>
                  <c:x val="1.20772946859903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6A-4EBA-8CCA-3B9A44BAB99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3505</c:v>
                </c:pt>
                <c:pt idx="1">
                  <c:v>3569</c:v>
                </c:pt>
                <c:pt idx="2">
                  <c:v>3757</c:v>
                </c:pt>
                <c:pt idx="3">
                  <c:v>5782</c:v>
                </c:pt>
                <c:pt idx="4">
                  <c:v>3309</c:v>
                </c:pt>
                <c:pt idx="5">
                  <c:v>4157</c:v>
                </c:pt>
              </c:numCache>
            </c:numRef>
          </c:val>
          <c:extLst>
            <c:ext xmlns:c16="http://schemas.microsoft.com/office/drawing/2014/chart" uri="{C3380CC4-5D6E-409C-BE32-E72D297353CC}">
              <c16:uniqueId val="{00000002-CC6E-4F9D-91BA-69D656ACE5A6}"/>
            </c:ext>
          </c:extLst>
        </c:ser>
        <c:dLbls>
          <c:dLblPos val="ctr"/>
          <c:showLegendKey val="0"/>
          <c:showVal val="1"/>
          <c:showCatName val="0"/>
          <c:showSerName val="0"/>
          <c:showPercent val="0"/>
          <c:showBubbleSize val="0"/>
        </c:dLbls>
        <c:gapWidth val="150"/>
        <c:overlap val="100"/>
        <c:axId val="965843136"/>
        <c:axId val="1461483984"/>
      </c:barChart>
      <c:catAx>
        <c:axId val="9658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461483984"/>
        <c:crosses val="autoZero"/>
        <c:auto val="1"/>
        <c:lblAlgn val="ctr"/>
        <c:lblOffset val="100"/>
        <c:noMultiLvlLbl val="0"/>
      </c:catAx>
      <c:valAx>
        <c:axId val="146148398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9658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41249</c:v>
                </c:pt>
                <c:pt idx="1">
                  <c:v>49266</c:v>
                </c:pt>
                <c:pt idx="2">
                  <c:v>48668</c:v>
                </c:pt>
                <c:pt idx="3">
                  <c:v>45212</c:v>
                </c:pt>
                <c:pt idx="4">
                  <c:v>50663</c:v>
                </c:pt>
                <c:pt idx="5">
                  <c:v>49962</c:v>
                </c:pt>
              </c:numCache>
            </c:numRef>
          </c:val>
          <c:extLst>
            <c:ext xmlns:c16="http://schemas.microsoft.com/office/drawing/2014/chart" uri="{C3380CC4-5D6E-409C-BE32-E72D297353CC}">
              <c16:uniqueId val="{00000000-CC6E-4F9D-91BA-69D656ACE5A6}"/>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4802</c:v>
                </c:pt>
                <c:pt idx="1">
                  <c:v>6343</c:v>
                </c:pt>
                <c:pt idx="2">
                  <c:v>6680</c:v>
                </c:pt>
                <c:pt idx="3">
                  <c:v>7762</c:v>
                </c:pt>
                <c:pt idx="4">
                  <c:v>5137</c:v>
                </c:pt>
                <c:pt idx="5">
                  <c:v>5210</c:v>
                </c:pt>
              </c:numCache>
            </c:numRef>
          </c:val>
          <c:extLst>
            <c:ext xmlns:c16="http://schemas.microsoft.com/office/drawing/2014/chart" uri="{C3380CC4-5D6E-409C-BE32-E72D297353CC}">
              <c16:uniqueId val="{00000001-CC6E-4F9D-91BA-69D656ACE5A6}"/>
            </c:ext>
          </c:extLst>
        </c:ser>
        <c:ser>
          <c:idx val="2"/>
          <c:order val="2"/>
          <c:tx>
            <c:strRef>
              <c:f>Sheet1!$D$1</c:f>
              <c:strCache>
                <c:ptCount val="1"/>
                <c:pt idx="0">
                  <c:v>At-risk</c:v>
                </c:pt>
              </c:strCache>
            </c:strRef>
          </c:tx>
          <c:spPr>
            <a:solidFill>
              <a:schemeClr val="accent3"/>
            </a:solidFill>
            <a:ln>
              <a:noFill/>
            </a:ln>
            <a:effectLst/>
          </c:spPr>
          <c:invertIfNegative val="0"/>
          <c:dLbls>
            <c:dLbl>
              <c:idx val="5"/>
              <c:layout>
                <c:manualLayout>
                  <c:x val="1.20772946859903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6A-4EBA-8CCA-3B9A44BAB997}"/>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4391</c:v>
                </c:pt>
                <c:pt idx="1">
                  <c:v>4163</c:v>
                </c:pt>
                <c:pt idx="2">
                  <c:v>4425</c:v>
                </c:pt>
                <c:pt idx="3">
                  <c:v>6794</c:v>
                </c:pt>
                <c:pt idx="4">
                  <c:v>3978</c:v>
                </c:pt>
                <c:pt idx="5">
                  <c:v>4601</c:v>
                </c:pt>
              </c:numCache>
            </c:numRef>
          </c:val>
          <c:extLst>
            <c:ext xmlns:c16="http://schemas.microsoft.com/office/drawing/2014/chart" uri="{C3380CC4-5D6E-409C-BE32-E72D297353CC}">
              <c16:uniqueId val="{00000002-CC6E-4F9D-91BA-69D656ACE5A6}"/>
            </c:ext>
          </c:extLst>
        </c:ser>
        <c:dLbls>
          <c:dLblPos val="ctr"/>
          <c:showLegendKey val="0"/>
          <c:showVal val="1"/>
          <c:showCatName val="0"/>
          <c:showSerName val="0"/>
          <c:showPercent val="0"/>
          <c:showBubbleSize val="0"/>
        </c:dLbls>
        <c:gapWidth val="150"/>
        <c:overlap val="100"/>
        <c:axId val="965843136"/>
        <c:axId val="1461483984"/>
      </c:barChart>
      <c:catAx>
        <c:axId val="9658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461483984"/>
        <c:crosses val="autoZero"/>
        <c:auto val="1"/>
        <c:lblAlgn val="ctr"/>
        <c:lblOffset val="100"/>
        <c:noMultiLvlLbl val="0"/>
      </c:catAx>
      <c:valAx>
        <c:axId val="146148398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9658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0.75413711583924348</c:v>
                </c:pt>
                <c:pt idx="1">
                  <c:v>0.80598992843890804</c:v>
                </c:pt>
                <c:pt idx="2">
                  <c:v>0.83121356650768419</c:v>
                </c:pt>
                <c:pt idx="3">
                  <c:v>0.82750397456279812</c:v>
                </c:pt>
                <c:pt idx="4">
                  <c:v>0.80519480519480524</c:v>
                </c:pt>
                <c:pt idx="5">
                  <c:v>0.82264050901378583</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0.152876280535855</c:v>
                </c:pt>
                <c:pt idx="1">
                  <c:v>0.1280148423005566</c:v>
                </c:pt>
                <c:pt idx="2">
                  <c:v>0.10572337042925278</c:v>
                </c:pt>
                <c:pt idx="3">
                  <c:v>9.90990990990991E-2</c:v>
                </c:pt>
                <c:pt idx="4">
                  <c:v>0.11873840445269017</c:v>
                </c:pt>
                <c:pt idx="5">
                  <c:v>0.12645811240721103</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9.2986603624901493E-2</c:v>
                </c:pt>
                <c:pt idx="1">
                  <c:v>6.5995229260535387E-2</c:v>
                </c:pt>
                <c:pt idx="2">
                  <c:v>6.3063063063063057E-2</c:v>
                </c:pt>
                <c:pt idx="3">
                  <c:v>7.3396926338102811E-2</c:v>
                </c:pt>
                <c:pt idx="4">
                  <c:v>7.6066790352504632E-2</c:v>
                </c:pt>
                <c:pt idx="5">
                  <c:v>5.0901378579003183E-2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0.80993897122929381</c:v>
                </c:pt>
                <c:pt idx="1">
                  <c:v>0.83883465055013173</c:v>
                </c:pt>
                <c:pt idx="2">
                  <c:v>0.82535254920192158</c:v>
                </c:pt>
                <c:pt idx="3">
                  <c:v>0.8444909344490934</c:v>
                </c:pt>
                <c:pt idx="4">
                  <c:v>0.85200681853401516</c:v>
                </c:pt>
                <c:pt idx="5">
                  <c:v>0.77041686037501933</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9.6483580354548099E-2</c:v>
                </c:pt>
                <c:pt idx="1">
                  <c:v>0.10591972725863939</c:v>
                </c:pt>
                <c:pt idx="2">
                  <c:v>9.0887959088795905E-2</c:v>
                </c:pt>
                <c:pt idx="3">
                  <c:v>8.7013792034712531E-2</c:v>
                </c:pt>
                <c:pt idx="4">
                  <c:v>7.4229040756237402E-2</c:v>
                </c:pt>
                <c:pt idx="5">
                  <c:v>0.16775143344181001</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9.3577448416158088E-2</c:v>
                </c:pt>
                <c:pt idx="1">
                  <c:v>5.5245622191228888E-2</c:v>
                </c:pt>
                <c:pt idx="2">
                  <c:v>8.3759491709282499E-2</c:v>
                </c:pt>
                <c:pt idx="3">
                  <c:v>6.8495273516194013E-2</c:v>
                </c:pt>
                <c:pt idx="4">
                  <c:v>7.3764140709747406E-2</c:v>
                </c:pt>
                <c:pt idx="5">
                  <c:v>6.1831706183170618E-2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0.78363871923005735</c:v>
                </c:pt>
                <c:pt idx="1">
                  <c:v>0.79392080312325708</c:v>
                </c:pt>
                <c:pt idx="2">
                  <c:v>0.80856107083100948</c:v>
                </c:pt>
                <c:pt idx="3">
                  <c:v>0.76226993865030679</c:v>
                </c:pt>
                <c:pt idx="4">
                  <c:v>0.85359732292247625</c:v>
                </c:pt>
                <c:pt idx="5">
                  <c:v>0.78416062465142222</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9.9019063483250042E-2</c:v>
                </c:pt>
                <c:pt idx="1">
                  <c:v>0.11503067484662577</c:v>
                </c:pt>
                <c:pt idx="2">
                  <c:v>0.10331846068042387</c:v>
                </c:pt>
                <c:pt idx="3">
                  <c:v>0.16480758505298382</c:v>
                </c:pt>
                <c:pt idx="4">
                  <c:v>8.3519241494701621E-2</c:v>
                </c:pt>
                <c:pt idx="5">
                  <c:v>9.3558282208588958E-2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0.11734221728669258</c:v>
                </c:pt>
                <c:pt idx="1">
                  <c:v>9.1048522030117124E-2</c:v>
                </c:pt>
                <c:pt idx="2">
                  <c:v>8.8120468488566653E-2</c:v>
                </c:pt>
                <c:pt idx="3">
                  <c:v>7.2922476296709421E-2</c:v>
                </c:pt>
                <c:pt idx="4">
                  <c:v>6.2883435582822084E-2</c:v>
                </c:pt>
                <c:pt idx="5">
                  <c:v>0.12228109313998885</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0.82522758019765652</c:v>
                </c:pt>
                <c:pt idx="1">
                  <c:v>0.82649331319631403</c:v>
                </c:pt>
                <c:pt idx="2">
                  <c:v>0.81362172112287157</c:v>
                </c:pt>
                <c:pt idx="3">
                  <c:v>0.75664357130328008</c:v>
                </c:pt>
                <c:pt idx="4">
                  <c:v>0.85215353960016638</c:v>
                </c:pt>
                <c:pt idx="5">
                  <c:v>0.84079612883449018</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9.4540368255715296E-2</c:v>
                </c:pt>
                <c:pt idx="1">
                  <c:v>0.10876179219471623</c:v>
                </c:pt>
                <c:pt idx="2">
                  <c:v>0.11653846996690991</c:v>
                </c:pt>
                <c:pt idx="3">
                  <c:v>0.13157779336958428</c:v>
                </c:pt>
                <c:pt idx="4">
                  <c:v>8.4783989139241067E-2</c:v>
                </c:pt>
                <c:pt idx="5">
                  <c:v>8.4189091546057679E-2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8.0232051546628144E-2</c:v>
                </c:pt>
                <c:pt idx="1">
                  <c:v>6.4744894608969733E-2</c:v>
                </c:pt>
                <c:pt idx="2">
                  <c:v>6.9839808910218487E-2</c:v>
                </c:pt>
                <c:pt idx="3">
                  <c:v>0.11177863532713558</c:v>
                </c:pt>
                <c:pt idx="4">
                  <c:v>6.3062471260592529E-2</c:v>
                </c:pt>
                <c:pt idx="5">
                  <c:v>7.5014779619452174E-2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0.74629102352764876</c:v>
                </c:pt>
                <c:pt idx="1">
                  <c:v>0.75551312649164681</c:v>
                </c:pt>
                <c:pt idx="2">
                  <c:v>0.75245823389021482</c:v>
                </c:pt>
                <c:pt idx="3">
                  <c:v>0.64823832712689777</c:v>
                </c:pt>
                <c:pt idx="4">
                  <c:v>0.80213801660780759</c:v>
                </c:pt>
                <c:pt idx="5">
                  <c:v>0.74076548630333106</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0.13562115989809681</c:v>
                </c:pt>
                <c:pt idx="1">
                  <c:v>9.9856801909307874E-2</c:v>
                </c:pt>
                <c:pt idx="2">
                  <c:v>0.10854415274463007</c:v>
                </c:pt>
                <c:pt idx="3">
                  <c:v>0.19020338012030938</c:v>
                </c:pt>
                <c:pt idx="4">
                  <c:v>0.10947790398014699</c:v>
                </c:pt>
                <c:pt idx="5">
                  <c:v>0.10775985492030161</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0.11808781657425446</c:v>
                </c:pt>
                <c:pt idx="1">
                  <c:v>0.14463007159904534</c:v>
                </c:pt>
                <c:pt idx="2">
                  <c:v>0.13899761336515512</c:v>
                </c:pt>
                <c:pt idx="3">
                  <c:v>0.1615582927527929</c:v>
                </c:pt>
                <c:pt idx="4">
                  <c:v>8.838407941204543E-2</c:v>
                </c:pt>
                <c:pt idx="5">
                  <c:v>0.15147465877636729</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0.78427812521014051</c:v>
                </c:pt>
                <c:pt idx="1">
                  <c:v>0.82892263930512522</c:v>
                </c:pt>
                <c:pt idx="2">
                  <c:v>0.83953878193731901</c:v>
                </c:pt>
                <c:pt idx="3">
                  <c:v>0.68149954282231029</c:v>
                </c:pt>
                <c:pt idx="4">
                  <c:v>0.86072027226088277</c:v>
                </c:pt>
                <c:pt idx="5">
                  <c:v>0.83415476855850823</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8.3854481877479653E-2</c:v>
                </c:pt>
                <c:pt idx="1">
                  <c:v>9.6561182506222379E-2</c:v>
                </c:pt>
                <c:pt idx="2">
                  <c:v>8.9094326205109972E-2</c:v>
                </c:pt>
                <c:pt idx="3">
                  <c:v>0.19211622472823325</c:v>
                </c:pt>
                <c:pt idx="4">
                  <c:v>6.435719002387362E-2</c:v>
                </c:pt>
                <c:pt idx="5">
                  <c:v>7.2303236624155276E-2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0.13186739291237981</c:v>
                </c:pt>
                <c:pt idx="1">
                  <c:v>7.4516178188652415E-2</c:v>
                </c:pt>
                <c:pt idx="2">
                  <c:v>7.1366891857570988E-2</c:v>
                </c:pt>
                <c:pt idx="3">
                  <c:v>0.12638423244945646</c:v>
                </c:pt>
                <c:pt idx="4">
                  <c:v>7.4922537715243556E-2</c:v>
                </c:pt>
                <c:pt idx="5">
                  <c:v>9.3541994817336521E-2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0.84231014677728144</c:v>
                </c:pt>
                <c:pt idx="1">
                  <c:v>0.84454693434617467</c:v>
                </c:pt>
                <c:pt idx="2">
                  <c:v>0.85047743055555558</c:v>
                </c:pt>
                <c:pt idx="3">
                  <c:v>0.8090198632367307</c:v>
                </c:pt>
                <c:pt idx="4">
                  <c:v>0.86263766071719195</c:v>
                </c:pt>
                <c:pt idx="5">
                  <c:v>0.85505045025496362</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9.0810465858328013E-2</c:v>
                </c:pt>
                <c:pt idx="1">
                  <c:v>0.10385241454150841</c:v>
                </c:pt>
                <c:pt idx="2">
                  <c:v>0.1018337673611111</c:v>
                </c:pt>
                <c:pt idx="3">
                  <c:v>8.1732334744382934E-2</c:v>
                </c:pt>
                <c:pt idx="4">
                  <c:v>8.2677806108609558E-2</c:v>
                </c:pt>
                <c:pt idx="5">
                  <c:v>8.1317131387653244E-2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6.6879387364390558E-2</c:v>
                </c:pt>
                <c:pt idx="1">
                  <c:v>5.1600651112316875E-2</c:v>
                </c:pt>
                <c:pt idx="2">
                  <c:v>4.7688802083333336E-2</c:v>
                </c:pt>
                <c:pt idx="3">
                  <c:v>0.10924780201888636</c:v>
                </c:pt>
                <c:pt idx="4">
                  <c:v>5.4684533174198448E-2</c:v>
                </c:pt>
                <c:pt idx="5">
                  <c:v>6.3632418357383091E-2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1">
                  <c:v>0.82956493347481841</c:v>
                </c:pt>
                <c:pt idx="2">
                  <c:v>0.75320434321169072</c:v>
                </c:pt>
                <c:pt idx="3">
                  <c:v>0.7460006529546197</c:v>
                </c:pt>
                <c:pt idx="4">
                  <c:v>0.84452787072553659</c:v>
                </c:pt>
                <c:pt idx="5">
                  <c:v>0.89217206758631951</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1">
                  <c:v>0.1123173618480124</c:v>
                </c:pt>
                <c:pt idx="2">
                  <c:v>0.16099273410074291</c:v>
                </c:pt>
                <c:pt idx="3">
                  <c:v>0.12642833823049299</c:v>
                </c:pt>
                <c:pt idx="4">
                  <c:v>9.165102423896189E-2</c:v>
                </c:pt>
                <c:pt idx="5">
                  <c:v>6.0076728430332217E-2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1">
                  <c:v>5.8117704677169209E-2</c:v>
                </c:pt>
                <c:pt idx="2">
                  <c:v>8.5802922687566327E-2</c:v>
                </c:pt>
                <c:pt idx="3">
                  <c:v>0.12757100881488737</c:v>
                </c:pt>
                <c:pt idx="4">
                  <c:v>6.3821105035501507E-2</c:v>
                </c:pt>
                <c:pt idx="5">
                  <c:v>4.7751203983348298E-2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ASQ-3</c:v>
                </c:pt>
              </c:strCache>
            </c:strRef>
          </c:tx>
          <c:spPr>
            <a:solidFill>
              <a:schemeClr val="accent3"/>
            </a:solidFill>
            <a:ln>
              <a:noFill/>
            </a:ln>
            <a:effectLst/>
          </c:spPr>
          <c:invertIfNegative val="0"/>
          <c:cat>
            <c:numRef>
              <c:f>Sheet1!$A$2:$A$8</c:f>
              <c:numCache>
                <c:formatCode>General</c:formatCode>
                <c:ptCount val="7"/>
                <c:pt idx="0">
                  <c:v>2018</c:v>
                </c:pt>
                <c:pt idx="1">
                  <c:v>2019</c:v>
                </c:pt>
                <c:pt idx="2">
                  <c:v>2020</c:v>
                </c:pt>
                <c:pt idx="3">
                  <c:v>2021</c:v>
                </c:pt>
                <c:pt idx="4">
                  <c:v>2022</c:v>
                </c:pt>
                <c:pt idx="5">
                  <c:v>2023</c:v>
                </c:pt>
                <c:pt idx="6">
                  <c:v>2024</c:v>
                </c:pt>
              </c:numCache>
            </c:numRef>
          </c:cat>
          <c:val>
            <c:numRef>
              <c:f>Sheet1!$B$2:$B$8</c:f>
              <c:numCache>
                <c:formatCode>_(* #,##0_);_(* \(#,##0\);_(* "-"??_);_(@_)</c:formatCode>
                <c:ptCount val="7"/>
                <c:pt idx="0">
                  <c:v>25459</c:v>
                </c:pt>
                <c:pt idx="1">
                  <c:v>27856</c:v>
                </c:pt>
                <c:pt idx="2">
                  <c:v>28555</c:v>
                </c:pt>
                <c:pt idx="3">
                  <c:v>35755</c:v>
                </c:pt>
                <c:pt idx="4">
                  <c:v>45033</c:v>
                </c:pt>
                <c:pt idx="5" formatCode="General">
                  <c:v>51567</c:v>
                </c:pt>
                <c:pt idx="6" formatCode="General">
                  <c:v>58722</c:v>
                </c:pt>
              </c:numCache>
            </c:numRef>
          </c:val>
          <c:extLst>
            <c:ext xmlns:c16="http://schemas.microsoft.com/office/drawing/2014/chart" uri="{C3380CC4-5D6E-409C-BE32-E72D297353CC}">
              <c16:uniqueId val="{00000000-ED07-46EC-9C84-22077B782724}"/>
            </c:ext>
          </c:extLst>
        </c:ser>
        <c:ser>
          <c:idx val="1"/>
          <c:order val="1"/>
          <c:tx>
            <c:strRef>
              <c:f>Sheet1!$C$1</c:f>
              <c:strCache>
                <c:ptCount val="1"/>
                <c:pt idx="0">
                  <c:v>ASQ:SE-2</c:v>
                </c:pt>
              </c:strCache>
            </c:strRef>
          </c:tx>
          <c:spPr>
            <a:solidFill>
              <a:schemeClr val="accent1"/>
            </a:solidFill>
            <a:ln>
              <a:noFill/>
            </a:ln>
            <a:effectLst/>
          </c:spPr>
          <c:invertIfNegative val="0"/>
          <c:cat>
            <c:numRef>
              <c:f>Sheet1!$A$2:$A$8</c:f>
              <c:numCache>
                <c:formatCode>General</c:formatCode>
                <c:ptCount val="7"/>
                <c:pt idx="0">
                  <c:v>2018</c:v>
                </c:pt>
                <c:pt idx="1">
                  <c:v>2019</c:v>
                </c:pt>
                <c:pt idx="2">
                  <c:v>2020</c:v>
                </c:pt>
                <c:pt idx="3">
                  <c:v>2021</c:v>
                </c:pt>
                <c:pt idx="4">
                  <c:v>2022</c:v>
                </c:pt>
                <c:pt idx="5">
                  <c:v>2023</c:v>
                </c:pt>
                <c:pt idx="6">
                  <c:v>2024</c:v>
                </c:pt>
              </c:numCache>
            </c:numRef>
          </c:cat>
          <c:val>
            <c:numRef>
              <c:f>Sheet1!$C$2:$C$8</c:f>
              <c:numCache>
                <c:formatCode>_(* #,##0_);_(* \(#,##0\);_(* "-"??_);_(@_)</c:formatCode>
                <c:ptCount val="7"/>
                <c:pt idx="0">
                  <c:v>24387</c:v>
                </c:pt>
                <c:pt idx="1">
                  <c:v>26119</c:v>
                </c:pt>
                <c:pt idx="2">
                  <c:v>26825</c:v>
                </c:pt>
                <c:pt idx="3">
                  <c:v>34077</c:v>
                </c:pt>
                <c:pt idx="4">
                  <c:v>43071</c:v>
                </c:pt>
                <c:pt idx="5" formatCode="General">
                  <c:v>42765</c:v>
                </c:pt>
                <c:pt idx="6" formatCode="General">
                  <c:v>49607</c:v>
                </c:pt>
              </c:numCache>
            </c:numRef>
          </c:val>
          <c:extLst>
            <c:ext xmlns:c16="http://schemas.microsoft.com/office/drawing/2014/chart" uri="{C3380CC4-5D6E-409C-BE32-E72D297353CC}">
              <c16:uniqueId val="{00000001-ED07-46EC-9C84-22077B782724}"/>
            </c:ext>
          </c:extLst>
        </c:ser>
        <c:dLbls>
          <c:showLegendKey val="0"/>
          <c:showVal val="0"/>
          <c:showCatName val="0"/>
          <c:showSerName val="0"/>
          <c:showPercent val="0"/>
          <c:showBubbleSize val="0"/>
        </c:dLbls>
        <c:gapWidth val="150"/>
        <c:axId val="287480624"/>
        <c:axId val="328109968"/>
      </c:barChart>
      <c:catAx>
        <c:axId val="28748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28109968"/>
        <c:crosses val="autoZero"/>
        <c:auto val="1"/>
        <c:lblAlgn val="ctr"/>
        <c:lblOffset val="100"/>
        <c:noMultiLvlLbl val="0"/>
      </c:catAx>
      <c:valAx>
        <c:axId val="32810996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8748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Children Screened with ASQ-3</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4-B65A-45AB-BB7E-BF0E9373B901}"/>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B65A-45AB-BB7E-BF0E9373B901}"/>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2-B65A-45AB-BB7E-BF0E9373B901}"/>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1-B65A-45AB-BB7E-BF0E9373B901}"/>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7-B65A-45AB-BB7E-BF0E9373B901}"/>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6-B65A-45AB-BB7E-BF0E9373B901}"/>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5-B65A-45AB-BB7E-BF0E9373B901}"/>
              </c:ext>
            </c:extLst>
          </c:dPt>
          <c:dLbls>
            <c:dLbl>
              <c:idx val="0"/>
              <c:layout>
                <c:manualLayout>
                  <c:x val="0"/>
                  <c:y val="5.21979766502411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5A-45AB-BB7E-BF0E9373B901}"/>
                </c:ext>
              </c:extLst>
            </c:dLbl>
            <c:dLbl>
              <c:idx val="4"/>
              <c:layout>
                <c:manualLayout>
                  <c:x val="0"/>
                  <c:y val="-2.6098988325121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5A-45AB-BB7E-BF0E9373B901}"/>
                </c:ext>
              </c:extLst>
            </c:dLbl>
            <c:spPr>
              <a:noFill/>
              <a:ln>
                <a:noFill/>
              </a:ln>
              <a:effectLst/>
            </c:spPr>
            <c:txPr>
              <a:bodyPr wrap="square" lIns="38100" tIns="19050" rIns="38100" bIns="19050" anchor="ctr">
                <a:spAutoFit/>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 to 10- month</c:v>
                </c:pt>
                <c:pt idx="1">
                  <c:v>12- to 22-month</c:v>
                </c:pt>
                <c:pt idx="2">
                  <c:v>24- to 33-month</c:v>
                </c:pt>
                <c:pt idx="3">
                  <c:v>36- to 42- month</c:v>
                </c:pt>
                <c:pt idx="4">
                  <c:v>48- to 54- month</c:v>
                </c:pt>
                <c:pt idx="5">
                  <c:v>60-month</c:v>
                </c:pt>
                <c:pt idx="6">
                  <c:v>72-month</c:v>
                </c:pt>
              </c:strCache>
            </c:strRef>
          </c:cat>
          <c:val>
            <c:numRef>
              <c:f>Sheet1!$B$2:$B$8</c:f>
              <c:numCache>
                <c:formatCode>#,##0</c:formatCode>
                <c:ptCount val="7"/>
                <c:pt idx="0">
                  <c:v>3689</c:v>
                </c:pt>
                <c:pt idx="1">
                  <c:v>12673</c:v>
                </c:pt>
                <c:pt idx="2" formatCode="_(* #,##0_);_(* \(#,##0\);_(* &quot;-&quot;??_);_(@_)">
                  <c:v>7055</c:v>
                </c:pt>
                <c:pt idx="3" formatCode="_(* #,##0_);_(* \(#,##0\);_(* &quot;-&quot;??_);_(@_)">
                  <c:v>10258</c:v>
                </c:pt>
                <c:pt idx="4" formatCode="_(* #,##0_);_(* \(#,##0\);_(* &quot;-&quot;??_);_(@_)">
                  <c:v>19282</c:v>
                </c:pt>
                <c:pt idx="5" formatCode="_(* #,##0_);_(* \(#,##0\);_(* &quot;-&quot;??_);_(@_)">
                  <c:v>18149</c:v>
                </c:pt>
                <c:pt idx="6" formatCode="_(* #,##0_);_(* \(#,##0\);_(* &quot;-&quot;??_);_(@_)">
                  <c:v>12046</c:v>
                </c:pt>
              </c:numCache>
            </c:numRef>
          </c:val>
          <c:extLst>
            <c:ext xmlns:c16="http://schemas.microsoft.com/office/drawing/2014/chart" uri="{C3380CC4-5D6E-409C-BE32-E72D297353CC}">
              <c16:uniqueId val="{00000000-B65A-45AB-BB7E-BF0E9373B901}"/>
            </c:ext>
          </c:extLst>
        </c:ser>
        <c:dLbls>
          <c:showLegendKey val="0"/>
          <c:showVal val="0"/>
          <c:showCatName val="0"/>
          <c:showSerName val="0"/>
          <c:showPercent val="0"/>
          <c:showBubbleSize val="0"/>
        </c:dLbls>
        <c:gapWidth val="100"/>
        <c:axId val="1096433248"/>
        <c:axId val="1096433728"/>
      </c:barChart>
      <c:catAx>
        <c:axId val="1096433248"/>
        <c:scaling>
          <c:orientation val="minMax"/>
        </c:scaling>
        <c:delete val="0"/>
        <c:axPos val="b"/>
        <c:numFmt formatCode="General" sourceLinked="1"/>
        <c:majorTickMark val="out"/>
        <c:minorTickMark val="none"/>
        <c:tickLblPos val="nextTo"/>
        <c:txPr>
          <a:bodyPr/>
          <a:lstStyle/>
          <a:p>
            <a:pPr>
              <a:defRPr sz="1100" b="1"/>
            </a:pPr>
            <a:endParaRPr lang="en-US"/>
          </a:p>
        </c:txPr>
        <c:crossAx val="1096433728"/>
        <c:crosses val="autoZero"/>
        <c:auto val="1"/>
        <c:lblAlgn val="ctr"/>
        <c:lblOffset val="100"/>
        <c:noMultiLvlLbl val="0"/>
      </c:catAx>
      <c:valAx>
        <c:axId val="1096433728"/>
        <c:scaling>
          <c:orientation val="minMax"/>
        </c:scaling>
        <c:delete val="0"/>
        <c:axPos val="l"/>
        <c:majorGridlines/>
        <c:numFmt formatCode="#,##0" sourceLinked="1"/>
        <c:majorTickMark val="out"/>
        <c:minorTickMark val="none"/>
        <c:tickLblPos val="nextTo"/>
        <c:txPr>
          <a:bodyPr/>
          <a:lstStyle/>
          <a:p>
            <a:pPr>
              <a:defRPr b="1"/>
            </a:pPr>
            <a:endParaRPr lang="en-US"/>
          </a:p>
        </c:txPr>
        <c:crossAx val="109643324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0.81775108044883227</c:v>
                </c:pt>
                <c:pt idx="1">
                  <c:v>0.82423208191126285</c:v>
                </c:pt>
                <c:pt idx="2">
                  <c:v>0.81421377545045426</c:v>
                </c:pt>
                <c:pt idx="3">
                  <c:v>0.75645830544773118</c:v>
                </c:pt>
                <c:pt idx="4">
                  <c:v>0.84751915420388768</c:v>
                </c:pt>
                <c:pt idx="5">
                  <c:v>0.8358623458752279</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9.5198445739661394E-2</c:v>
                </c:pt>
                <c:pt idx="1">
                  <c:v>0.10611992237167904</c:v>
                </c:pt>
                <c:pt idx="2">
                  <c:v>0.11175614407843006</c:v>
                </c:pt>
                <c:pt idx="3">
                  <c:v>0.12986882612769374</c:v>
                </c:pt>
                <c:pt idx="4">
                  <c:v>8.5934624778346555E-2</c:v>
                </c:pt>
                <c:pt idx="5">
                  <c:v>8.716310039650009E-2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8.7050473811506282E-2</c:v>
                </c:pt>
                <c:pt idx="1">
                  <c:v>6.9647995717058153E-2</c:v>
                </c:pt>
                <c:pt idx="2">
                  <c:v>7.4030080471115728E-2</c:v>
                </c:pt>
                <c:pt idx="3">
                  <c:v>0.11367286842457502</c:v>
                </c:pt>
                <c:pt idx="4">
                  <c:v>6.6546221017765736E-2</c:v>
                </c:pt>
                <c:pt idx="5">
                  <c:v>7.6974553728271958E-2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0.86425456426934733</c:v>
                </c:pt>
                <c:pt idx="1">
                  <c:v>0.86315534652095727</c:v>
                </c:pt>
                <c:pt idx="2">
                  <c:v>0.84346530880875681</c:v>
                </c:pt>
                <c:pt idx="3">
                  <c:v>0.82381876125814046</c:v>
                </c:pt>
                <c:pt idx="4">
                  <c:v>0.86388158804813941</c:v>
                </c:pt>
                <c:pt idx="5">
                  <c:v>0.87510376314333149</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7.9495897701234386E-2</c:v>
                </c:pt>
                <c:pt idx="1">
                  <c:v>9.6348042606169595E-2</c:v>
                </c:pt>
                <c:pt idx="2">
                  <c:v>0.10301707714157055</c:v>
                </c:pt>
                <c:pt idx="3">
                  <c:v>9.754745739226825E-2</c:v>
                </c:pt>
                <c:pt idx="4">
                  <c:v>8.3414026836353572E-2</c:v>
                </c:pt>
                <c:pt idx="5">
                  <c:v>7.4709463198671833E-2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5.6249538029418289E-2</c:v>
                </c:pt>
                <c:pt idx="1">
                  <c:v>4.0496610872873151E-2</c:v>
                </c:pt>
                <c:pt idx="2">
                  <c:v>5.351761404967266E-2</c:v>
                </c:pt>
                <c:pt idx="3">
                  <c:v>7.8633781349591245E-2</c:v>
                </c:pt>
                <c:pt idx="4">
                  <c:v>5.2704385115506985E-2</c:v>
                </c:pt>
                <c:pt idx="5">
                  <c:v>5.0186773657996682E-2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0.86647695775897116</c:v>
                </c:pt>
                <c:pt idx="1">
                  <c:v>0.85407770023955842</c:v>
                </c:pt>
                <c:pt idx="2">
                  <c:v>0.8204967865207573</c:v>
                </c:pt>
                <c:pt idx="3">
                  <c:v>0.78820095893266628</c:v>
                </c:pt>
                <c:pt idx="4">
                  <c:v>0.85890891412299897</c:v>
                </c:pt>
                <c:pt idx="5">
                  <c:v>0.86568978089517001</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7.6166894563731102E-2</c:v>
                </c:pt>
                <c:pt idx="1">
                  <c:v>9.8496684373155577E-2</c:v>
                </c:pt>
                <c:pt idx="2">
                  <c:v>0.11669272190376932</c:v>
                </c:pt>
                <c:pt idx="3">
                  <c:v>0.11576679869362796</c:v>
                </c:pt>
                <c:pt idx="4">
                  <c:v>8.5425565163037814E-2</c:v>
                </c:pt>
                <c:pt idx="5">
                  <c:v>7.7572137921455606E-2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5.7356147677297756E-2</c:v>
                </c:pt>
                <c:pt idx="1">
                  <c:v>4.7425615387286048E-2</c:v>
                </c:pt>
                <c:pt idx="2">
                  <c:v>6.2810491575473332E-2</c:v>
                </c:pt>
                <c:pt idx="3">
                  <c:v>9.6032242373705792E-2</c:v>
                </c:pt>
                <c:pt idx="4">
                  <c:v>5.566552071396326E-2</c:v>
                </c:pt>
                <c:pt idx="5">
                  <c:v>5.6738081183374423E-2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0.85698031905880079</c:v>
                </c:pt>
                <c:pt idx="1">
                  <c:v>0.8426144516965236</c:v>
                </c:pt>
                <c:pt idx="2">
                  <c:v>0.81931197333086392</c:v>
                </c:pt>
                <c:pt idx="3">
                  <c:v>0.76703439325113565</c:v>
                </c:pt>
                <c:pt idx="4">
                  <c:v>0.85654779811630755</c:v>
                </c:pt>
                <c:pt idx="5">
                  <c:v>0.8583560883047161</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8.1531869568374937E-2</c:v>
                </c:pt>
                <c:pt idx="1">
                  <c:v>0.10329583854094339</c:v>
                </c:pt>
                <c:pt idx="2">
                  <c:v>0.11352903046578387</c:v>
                </c:pt>
                <c:pt idx="3">
                  <c:v>0.12454806711782701</c:v>
                </c:pt>
                <c:pt idx="4">
                  <c:v>8.4233911091569663E-2</c:v>
                </c:pt>
                <c:pt idx="5">
                  <c:v>7.9650113389179433E-2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6.1487811372824323E-2</c:v>
                </c:pt>
                <c:pt idx="1">
                  <c:v>5.4089709762532981E-2</c:v>
                </c:pt>
                <c:pt idx="2">
                  <c:v>6.7158996203352167E-2</c:v>
                </c:pt>
                <c:pt idx="3">
                  <c:v>0.10841753963103735</c:v>
                </c:pt>
                <c:pt idx="4">
                  <c:v>5.9218290792122742E-2</c:v>
                </c:pt>
                <c:pt idx="5">
                  <c:v>6.1993798306104506E-2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0.82522758019765652</c:v>
                </c:pt>
                <c:pt idx="1">
                  <c:v>0.82649331319631403</c:v>
                </c:pt>
                <c:pt idx="2">
                  <c:v>0.81362172112287157</c:v>
                </c:pt>
                <c:pt idx="3">
                  <c:v>0.75664357130328008</c:v>
                </c:pt>
                <c:pt idx="4">
                  <c:v>0.85215353960016638</c:v>
                </c:pt>
                <c:pt idx="5">
                  <c:v>0.84079612883449018</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9.4540368255715296E-2</c:v>
                </c:pt>
                <c:pt idx="1">
                  <c:v>0.10876179219471623</c:v>
                </c:pt>
                <c:pt idx="2">
                  <c:v>0.11653846996690991</c:v>
                </c:pt>
                <c:pt idx="3">
                  <c:v>0.13157779336958428</c:v>
                </c:pt>
                <c:pt idx="4">
                  <c:v>8.4783989139241067E-2</c:v>
                </c:pt>
                <c:pt idx="5">
                  <c:v>8.4189091546057679E-2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8.0232051546628144E-2</c:v>
                </c:pt>
                <c:pt idx="1">
                  <c:v>6.4744894608969733E-2</c:v>
                </c:pt>
                <c:pt idx="2">
                  <c:v>6.9839808910218487E-2</c:v>
                </c:pt>
                <c:pt idx="3">
                  <c:v>0.11177863532713558</c:v>
                </c:pt>
                <c:pt idx="4">
                  <c:v>6.3062471260592529E-2</c:v>
                </c:pt>
                <c:pt idx="5">
                  <c:v>7.5014779619452174E-2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ksde.org/Portals/0/Early%20Childhood/KsEarlyLearningStandards.pdf#page=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ewamerica.org/education-policy/reports/using-local-state-and-federal-dollars-improve-pre-k-k-transitions/pre-k-to-k-transitions-matt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369072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dirty="0"/>
              <a:t>This may be a good time to discuss: What does our school/district do to get ready for the start of the kindergarten year? When is the best time to engage with families to complete the ASQ? How will we make sure that we have staff available to review data and follow up with families in a timely manner after they complete questionnaires?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11</a:t>
            </a:fld>
            <a:endParaRPr lang="en-US" altLang="en-US" dirty="0"/>
          </a:p>
        </p:txBody>
      </p:sp>
    </p:spTree>
    <p:extLst>
      <p:ext uri="{BB962C8B-B14F-4D97-AF65-F5344CB8AC3E}">
        <p14:creationId xmlns:p14="http://schemas.microsoft.com/office/powerpoint/2010/main" val="2078940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119088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13</a:t>
            </a:fld>
            <a:endParaRPr lang="en-US" altLang="en-US" dirty="0"/>
          </a:p>
        </p:txBody>
      </p:sp>
    </p:spTree>
    <p:extLst>
      <p:ext uri="{BB962C8B-B14F-4D97-AF65-F5344CB8AC3E}">
        <p14:creationId xmlns:p14="http://schemas.microsoft.com/office/powerpoint/2010/main" val="743857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9816E-35B4-833E-A73D-26AF5C1F6749}"/>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A7380CC-F19A-519D-BFA0-455A1AA27F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14E887B-8228-EA21-AD9E-6336B68B62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2384CF98-BE3D-D4E4-760D-723860A1D7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14</a:t>
            </a:fld>
            <a:endParaRPr lang="en-US" altLang="en-US" dirty="0"/>
          </a:p>
        </p:txBody>
      </p:sp>
    </p:spTree>
    <p:extLst>
      <p:ext uri="{BB962C8B-B14F-4D97-AF65-F5344CB8AC3E}">
        <p14:creationId xmlns:p14="http://schemas.microsoft.com/office/powerpoint/2010/main" val="3306783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15</a:t>
            </a:fld>
            <a:endParaRPr lang="en-US" altLang="en-US" dirty="0"/>
          </a:p>
        </p:txBody>
      </p:sp>
    </p:spTree>
    <p:extLst>
      <p:ext uri="{BB962C8B-B14F-4D97-AF65-F5344CB8AC3E}">
        <p14:creationId xmlns:p14="http://schemas.microsoft.com/office/powerpoint/2010/main" val="2307188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16</a:t>
            </a:fld>
            <a:endParaRPr lang="en-US" altLang="en-US"/>
          </a:p>
        </p:txBody>
      </p:sp>
    </p:spTree>
    <p:extLst>
      <p:ext uri="{BB962C8B-B14F-4D97-AF65-F5344CB8AC3E}">
        <p14:creationId xmlns:p14="http://schemas.microsoft.com/office/powerpoint/2010/main" val="691617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range of resources are available to support educators in interpreting and sharing ASQ results. See https://agesandstages.com/ks/, Newsletters, Aug. 31, 2023:  </a:t>
            </a:r>
          </a:p>
        </p:txBody>
      </p:sp>
      <p:sp>
        <p:nvSpPr>
          <p:cNvPr id="4" name="Slide Number Placeholder 3"/>
          <p:cNvSpPr>
            <a:spLocks noGrp="1"/>
          </p:cNvSpPr>
          <p:nvPr>
            <p:ph type="sldNum" sz="quarter" idx="5"/>
          </p:nvPr>
        </p:nvSpPr>
        <p:spPr/>
        <p:txBody>
          <a:bodyPr/>
          <a:lstStyle/>
          <a:p>
            <a:fld id="{B03B681A-0971-437A-97B1-44BF12E3167A}" type="slidenum">
              <a:rPr lang="en-US" smtClean="0"/>
              <a:t>17</a:t>
            </a:fld>
            <a:endParaRPr lang="en-US"/>
          </a:p>
        </p:txBody>
      </p:sp>
    </p:spTree>
    <p:extLst>
      <p:ext uri="{BB962C8B-B14F-4D97-AF65-F5344CB8AC3E}">
        <p14:creationId xmlns:p14="http://schemas.microsoft.com/office/powerpoint/2010/main" val="2100958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18</a:t>
            </a:fld>
            <a:endParaRPr lang="en-US"/>
          </a:p>
        </p:txBody>
      </p:sp>
    </p:spTree>
    <p:extLst>
      <p:ext uri="{BB962C8B-B14F-4D97-AF65-F5344CB8AC3E}">
        <p14:creationId xmlns:p14="http://schemas.microsoft.com/office/powerpoint/2010/main" val="4107139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19</a:t>
            </a:fld>
            <a:endParaRPr lang="en-US" altLang="en-US"/>
          </a:p>
        </p:txBody>
      </p:sp>
    </p:spTree>
    <p:extLst>
      <p:ext uri="{BB962C8B-B14F-4D97-AF65-F5344CB8AC3E}">
        <p14:creationId xmlns:p14="http://schemas.microsoft.com/office/powerpoint/2010/main" val="3991490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22</a:t>
            </a:fld>
            <a:endParaRPr lang="en-US" altLang="en-US"/>
          </a:p>
        </p:txBody>
      </p:sp>
    </p:spTree>
    <p:extLst>
      <p:ext uri="{BB962C8B-B14F-4D97-AF65-F5344CB8AC3E}">
        <p14:creationId xmlns:p14="http://schemas.microsoft.com/office/powerpoint/2010/main" val="76962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2015 the Kansas State Board of Education established our Kansans Can vision for education in Kansas: Kansas leads the world in the success of each student. The State Board engaged with thousands of Kansans to develop this vision. Kansans shared that kindergarten readiness is essential to achieving this vision – if we want to lead the world in the success of each student, we have to focus on the critical years of early brain development. </a:t>
            </a:r>
            <a:r>
              <a:rPr lang="en-US" b="0" i="0" dirty="0">
                <a:solidFill>
                  <a:srgbClr val="666666"/>
                </a:solidFill>
                <a:effectLst/>
                <a:latin typeface="Open Sans" panose="020B0606030504020204" pitchFamily="34" charset="0"/>
              </a:rPr>
              <a:t>The</a:t>
            </a:r>
            <a:r>
              <a:rPr lang="en-US" dirty="0"/>
              <a:t> State Board identified Kindergarten Readiness as one of five key outcomes to measure progress toward our state 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If you have time for good conversation, you might ask attendees to reflect and discuss – what does kindergarten readiness mean to you/in our school/in our community?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372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2022 - 45,033 ASQ-3 and 43,071 ASQ:SE-2</a:t>
            </a:r>
          </a:p>
          <a:p>
            <a:r>
              <a:rPr lang="en-US" altLang="en-US" dirty="0"/>
              <a:t>2023 – 51,567 ASQ-3 and 42,765 ASQ:SE-2</a:t>
            </a:r>
          </a:p>
          <a:p>
            <a:r>
              <a:rPr lang="en-US" altLang="en-US" dirty="0"/>
              <a:t>2024 – 58,722 ASQ-3 and 49,607 ASQ:SE-2</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24</a:t>
            </a:fld>
            <a:endParaRPr lang="en-US" altLang="en-US"/>
          </a:p>
        </p:txBody>
      </p:sp>
    </p:spTree>
    <p:extLst>
      <p:ext uri="{BB962C8B-B14F-4D97-AF65-F5344CB8AC3E}">
        <p14:creationId xmlns:p14="http://schemas.microsoft.com/office/powerpoint/2010/main" val="1593893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098F8-03C7-40B6-0CF6-8C1C70086B41}"/>
            </a:ext>
          </a:extLst>
        </p:cNvPr>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9746B87-4090-43E1-B986-2064E36548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BFFDBF0-7ADE-36AC-273A-632BAFB598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60-month and 72-month questionnaires accounted for 30,195 (36%) of the children screened</a:t>
            </a:r>
          </a:p>
          <a:p>
            <a:endParaRPr lang="en-US" altLang="en-US" dirty="0"/>
          </a:p>
        </p:txBody>
      </p:sp>
      <p:sp>
        <p:nvSpPr>
          <p:cNvPr id="38916" name="Slide Number Placeholder 3">
            <a:extLst>
              <a:ext uri="{FF2B5EF4-FFF2-40B4-BE49-F238E27FC236}">
                <a16:creationId xmlns:a16="http://schemas.microsoft.com/office/drawing/2014/main" id="{E5F0189B-EB48-1F68-25CD-8F9F2DC290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25</a:t>
            </a:fld>
            <a:endParaRPr lang="en-US" altLang="en-US"/>
          </a:p>
        </p:txBody>
      </p:sp>
    </p:spTree>
    <p:extLst>
      <p:ext uri="{BB962C8B-B14F-4D97-AF65-F5344CB8AC3E}">
        <p14:creationId xmlns:p14="http://schemas.microsoft.com/office/powerpoint/2010/main" val="2243473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27</a:t>
            </a:fld>
            <a:endParaRPr lang="en-US"/>
          </a:p>
        </p:txBody>
      </p:sp>
    </p:spTree>
    <p:extLst>
      <p:ext uri="{BB962C8B-B14F-4D97-AF65-F5344CB8AC3E}">
        <p14:creationId xmlns:p14="http://schemas.microsoft.com/office/powerpoint/2010/main" val="1614996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28</a:t>
            </a:fld>
            <a:endParaRPr lang="en-US" altLang="en-US"/>
          </a:p>
        </p:txBody>
      </p:sp>
    </p:spTree>
    <p:extLst>
      <p:ext uri="{BB962C8B-B14F-4D97-AF65-F5344CB8AC3E}">
        <p14:creationId xmlns:p14="http://schemas.microsoft.com/office/powerpoint/2010/main" val="4205244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29</a:t>
            </a:fld>
            <a:endParaRPr lang="en-US" altLang="en-US"/>
          </a:p>
        </p:txBody>
      </p:sp>
    </p:spTree>
    <p:extLst>
      <p:ext uri="{BB962C8B-B14F-4D97-AF65-F5344CB8AC3E}">
        <p14:creationId xmlns:p14="http://schemas.microsoft.com/office/powerpoint/2010/main" val="3437905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30</a:t>
            </a:fld>
            <a:endParaRPr lang="en-US" altLang="en-US"/>
          </a:p>
        </p:txBody>
      </p:sp>
    </p:spTree>
    <p:extLst>
      <p:ext uri="{BB962C8B-B14F-4D97-AF65-F5344CB8AC3E}">
        <p14:creationId xmlns:p14="http://schemas.microsoft.com/office/powerpoint/2010/main" val="491541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31</a:t>
            </a:fld>
            <a:endParaRPr lang="en-US" altLang="en-US"/>
          </a:p>
        </p:txBody>
      </p:sp>
    </p:spTree>
    <p:extLst>
      <p:ext uri="{BB962C8B-B14F-4D97-AF65-F5344CB8AC3E}">
        <p14:creationId xmlns:p14="http://schemas.microsoft.com/office/powerpoint/2010/main" val="3369660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32</a:t>
            </a:fld>
            <a:endParaRPr lang="en-US" altLang="en-US"/>
          </a:p>
        </p:txBody>
      </p:sp>
    </p:spTree>
    <p:extLst>
      <p:ext uri="{BB962C8B-B14F-4D97-AF65-F5344CB8AC3E}">
        <p14:creationId xmlns:p14="http://schemas.microsoft.com/office/powerpoint/2010/main" val="4041513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33</a:t>
            </a:fld>
            <a:endParaRPr lang="en-US" altLang="en-US"/>
          </a:p>
        </p:txBody>
      </p:sp>
    </p:spTree>
    <p:extLst>
      <p:ext uri="{BB962C8B-B14F-4D97-AF65-F5344CB8AC3E}">
        <p14:creationId xmlns:p14="http://schemas.microsoft.com/office/powerpoint/2010/main" val="4205244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34</a:t>
            </a:fld>
            <a:endParaRPr lang="en-US"/>
          </a:p>
        </p:txBody>
      </p:sp>
    </p:spTree>
    <p:extLst>
      <p:ext uri="{BB962C8B-B14F-4D97-AF65-F5344CB8AC3E}">
        <p14:creationId xmlns:p14="http://schemas.microsoft.com/office/powerpoint/2010/main" val="313437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dirty="0">
              <a:solidFill>
                <a:srgbClr val="666666"/>
              </a:solidFill>
              <a:effectLst/>
              <a:latin typeface="Open Sans" panose="020B0606030504020204" pitchFamily="34" charset="0"/>
            </a:endParaRPr>
          </a:p>
          <a:p>
            <a:pPr algn="l" fontAlgn="base"/>
            <a:r>
              <a:rPr lang="en-US" b="0" i="0" dirty="0">
                <a:solidFill>
                  <a:srgbClr val="666666"/>
                </a:solidFill>
                <a:effectLst/>
                <a:latin typeface="Open Sans" panose="020B0606030504020204" pitchFamily="34" charset="0"/>
              </a:rPr>
              <a:t>The Kansas </a:t>
            </a:r>
            <a:r>
              <a:rPr lang="en-US" b="0" i="0" u="none" strike="noStrike" dirty="0">
                <a:solidFill>
                  <a:srgbClr val="0000E6"/>
                </a:solidFill>
                <a:effectLst/>
                <a:latin typeface="Open Sans" panose="020B0606030504020204" pitchFamily="34" charset="0"/>
                <a:hlinkClick r:id="rId3"/>
              </a:rPr>
              <a:t>School Readiness Framework</a:t>
            </a:r>
            <a:r>
              <a:rPr lang="en-US" b="0" i="0" dirty="0">
                <a:solidFill>
                  <a:srgbClr val="666666"/>
                </a:solidFill>
                <a:effectLst/>
                <a:latin typeface="Open Sans" panose="020B0606030504020204" pitchFamily="34" charset="0"/>
              </a:rPr>
              <a:t> is included in our Kansas Early Learning Standards. It identifies each component in the following manner:</a:t>
            </a:r>
          </a:p>
          <a:p>
            <a:pPr algn="l" fontAlgn="base"/>
            <a:endParaRPr lang="en-US" b="0" i="0" dirty="0">
              <a:solidFill>
                <a:srgbClr val="666666"/>
              </a:solidFill>
              <a:effectLst/>
              <a:latin typeface="Open Sans" panose="020B0606030504020204" pitchFamily="34" charset="0"/>
            </a:endParaRPr>
          </a:p>
          <a:p>
            <a:pPr algn="l" fontAlgn="base">
              <a:buFont typeface="Arial" panose="020B0604020202020204" pitchFamily="34" charset="0"/>
              <a:buChar char="•"/>
            </a:pPr>
            <a:r>
              <a:rPr lang="en-US" b="1" i="0" dirty="0">
                <a:solidFill>
                  <a:srgbClr val="666666"/>
                </a:solidFill>
                <a:effectLst/>
                <a:latin typeface="inherit"/>
              </a:rPr>
              <a:t>Community:</a:t>
            </a:r>
            <a:r>
              <a:rPr lang="en-US" b="0" i="0" dirty="0">
                <a:solidFill>
                  <a:srgbClr val="666666"/>
                </a:solidFill>
                <a:effectLst/>
                <a:latin typeface="inherit"/>
              </a:rPr>
              <a:t> Ready communities enable each child and family to live in a safe and stable environment that supports their health, development and learning. Comprehensive, coordinated and accessible services, such as physical and mental health screenings for children and affordable early childhood care for families, meet the multiple needs of children and families. Communities embrace the concept of providing varied, quality experiences that prepare children for success.</a:t>
            </a:r>
          </a:p>
          <a:p>
            <a:pPr algn="l" fontAlgn="base">
              <a:buFont typeface="Arial" panose="020B0604020202020204" pitchFamily="34" charset="0"/>
              <a:buChar char="•"/>
            </a:pPr>
            <a:endParaRPr lang="en-US" b="0" i="0" dirty="0">
              <a:solidFill>
                <a:srgbClr val="666666"/>
              </a:solidFill>
              <a:effectLst/>
              <a:latin typeface="inherit"/>
            </a:endParaRPr>
          </a:p>
          <a:p>
            <a:pPr algn="l" fontAlgn="base">
              <a:buFont typeface="Arial" panose="020B0604020202020204" pitchFamily="34" charset="0"/>
              <a:buChar char="•"/>
            </a:pPr>
            <a:r>
              <a:rPr lang="en-US" b="1" i="0" dirty="0">
                <a:solidFill>
                  <a:srgbClr val="666666"/>
                </a:solidFill>
                <a:effectLst/>
                <a:latin typeface="inherit"/>
              </a:rPr>
              <a:t>Family:</a:t>
            </a:r>
            <a:r>
              <a:rPr lang="en-US" b="0" i="0" dirty="0">
                <a:solidFill>
                  <a:srgbClr val="666666"/>
                </a:solidFill>
                <a:effectLst/>
                <a:latin typeface="inherit"/>
              </a:rPr>
              <a:t> Ready families, in a variety of forms, serve as the primary foundation for their children. Ready families provide safe, stable and nurturing environments that promote healthy development and learning.</a:t>
            </a:r>
          </a:p>
          <a:p>
            <a:pPr algn="l" fontAlgn="base">
              <a:buFont typeface="Arial" panose="020B0604020202020204" pitchFamily="34" charset="0"/>
              <a:buChar char="•"/>
            </a:pPr>
            <a:endParaRPr lang="en-US" b="0" i="0" dirty="0">
              <a:solidFill>
                <a:srgbClr val="666666"/>
              </a:solidFill>
              <a:effectLst/>
              <a:latin typeface="inherit"/>
            </a:endParaRPr>
          </a:p>
          <a:p>
            <a:pPr algn="l" fontAlgn="base">
              <a:buFont typeface="Arial" panose="020B0604020202020204" pitchFamily="34" charset="0"/>
              <a:buChar char="•"/>
            </a:pPr>
            <a:r>
              <a:rPr lang="en-US" b="1" i="0" dirty="0">
                <a:solidFill>
                  <a:srgbClr val="666666"/>
                </a:solidFill>
                <a:effectLst/>
                <a:latin typeface="inherit"/>
              </a:rPr>
              <a:t>Educational environment:</a:t>
            </a:r>
            <a:r>
              <a:rPr lang="en-US" b="0" i="0" dirty="0">
                <a:solidFill>
                  <a:srgbClr val="666666"/>
                </a:solidFill>
                <a:effectLst/>
                <a:latin typeface="inherit"/>
              </a:rPr>
              <a:t> Ready educational environments (home-based, center-based and school-based settings) provide evidence-based safe and high-quality learning experiences for every child. Serving children from birth, these experiences support healthy development and learning, and actively engage families in their children’s education.</a:t>
            </a:r>
          </a:p>
          <a:p>
            <a:pPr algn="l" fontAlgn="base">
              <a:buFont typeface="Arial" panose="020B0604020202020204" pitchFamily="34" charset="0"/>
              <a:buChar char="•"/>
            </a:pPr>
            <a:endParaRPr lang="en-US" b="0" i="0" dirty="0">
              <a:solidFill>
                <a:srgbClr val="666666"/>
              </a:solidFill>
              <a:effectLst/>
              <a:latin typeface="inherit"/>
            </a:endParaRPr>
          </a:p>
          <a:p>
            <a:pPr algn="l" fontAlgn="base">
              <a:buFont typeface="Arial" panose="020B0604020202020204" pitchFamily="34" charset="0"/>
              <a:buChar char="•"/>
            </a:pPr>
            <a:r>
              <a:rPr lang="en-US" b="1" i="0" dirty="0">
                <a:solidFill>
                  <a:srgbClr val="666666"/>
                </a:solidFill>
                <a:effectLst/>
                <a:latin typeface="inherit"/>
              </a:rPr>
              <a:t>Child:</a:t>
            </a:r>
            <a:r>
              <a:rPr lang="en-US" b="0" i="0" dirty="0">
                <a:solidFill>
                  <a:srgbClr val="666666"/>
                </a:solidFill>
                <a:effectLst/>
                <a:latin typeface="inherit"/>
              </a:rPr>
              <a:t> Ready children are competent in developmental milestones that are individually and age appropriate. These milestones are in the areas of health and physical well-being, social and emotional competence, cognition and general knowledge, communication and literacy.</a:t>
            </a:r>
          </a:p>
          <a:p>
            <a:pPr algn="l" fontAlgn="base">
              <a:buFont typeface="Arial" panose="020B0604020202020204" pitchFamily="34" charset="0"/>
              <a:buChar char="•"/>
            </a:pPr>
            <a:endParaRPr lang="en-US" b="0" i="0" dirty="0">
              <a:solidFill>
                <a:srgbClr val="666666"/>
              </a:solidFill>
              <a:effectLst/>
              <a:latin typeface="inherit"/>
            </a:endParaRPr>
          </a:p>
          <a:p>
            <a:pPr algn="l" fontAlgn="base">
              <a:buFont typeface="Arial" panose="020B0604020202020204" pitchFamily="34" charset="0"/>
              <a:buNone/>
            </a:pPr>
            <a:r>
              <a:rPr lang="en-US" b="1" i="0" dirty="0">
                <a:solidFill>
                  <a:srgbClr val="666666"/>
                </a:solidFill>
                <a:effectLst/>
                <a:latin typeface="inherit"/>
              </a:rPr>
              <a:t>In short, kindergarten readiness is about more than a child’s skills, knowledge, and competencies on the first day of kindergarten – we also need to consider what we have done to prepare our families, our educational environments, and our communities for a successful start to a child’s schooling.</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4</a:t>
            </a:fld>
            <a:endParaRPr lang="en-US" dirty="0"/>
          </a:p>
        </p:txBody>
      </p:sp>
    </p:spTree>
    <p:extLst>
      <p:ext uri="{BB962C8B-B14F-4D97-AF65-F5344CB8AC3E}">
        <p14:creationId xmlns:p14="http://schemas.microsoft.com/office/powerpoint/2010/main" val="3010507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35</a:t>
            </a:fld>
            <a:endParaRPr lang="en-US"/>
          </a:p>
        </p:txBody>
      </p:sp>
    </p:spTree>
    <p:extLst>
      <p:ext uri="{BB962C8B-B14F-4D97-AF65-F5344CB8AC3E}">
        <p14:creationId xmlns:p14="http://schemas.microsoft.com/office/powerpoint/2010/main" val="1216696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36</a:t>
            </a:fld>
            <a:endParaRPr lang="en-US"/>
          </a:p>
        </p:txBody>
      </p:sp>
    </p:spTree>
    <p:extLst>
      <p:ext uri="{BB962C8B-B14F-4D97-AF65-F5344CB8AC3E}">
        <p14:creationId xmlns:p14="http://schemas.microsoft.com/office/powerpoint/2010/main" val="1264954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37</a:t>
            </a:fld>
            <a:endParaRPr lang="en-US"/>
          </a:p>
        </p:txBody>
      </p:sp>
    </p:spTree>
    <p:extLst>
      <p:ext uri="{BB962C8B-B14F-4D97-AF65-F5344CB8AC3E}">
        <p14:creationId xmlns:p14="http://schemas.microsoft.com/office/powerpoint/2010/main" val="247387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38</a:t>
            </a:fld>
            <a:endParaRPr lang="en-US"/>
          </a:p>
        </p:txBody>
      </p:sp>
    </p:spTree>
    <p:extLst>
      <p:ext uri="{BB962C8B-B14F-4D97-AF65-F5344CB8AC3E}">
        <p14:creationId xmlns:p14="http://schemas.microsoft.com/office/powerpoint/2010/main" val="2782631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39</a:t>
            </a:fld>
            <a:endParaRPr lang="en-US"/>
          </a:p>
        </p:txBody>
      </p:sp>
    </p:spTree>
    <p:extLst>
      <p:ext uri="{BB962C8B-B14F-4D97-AF65-F5344CB8AC3E}">
        <p14:creationId xmlns:p14="http://schemas.microsoft.com/office/powerpoint/2010/main" val="266092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1011D-EA25-5D61-3B0D-EF2DC38C1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E9736-06FF-0857-B7CA-7E837D1BA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67D044-2C4F-EB69-E208-185F7AB2B3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3E6674-C8CF-B7C6-0728-8ABA27280224}"/>
              </a:ext>
            </a:extLst>
          </p:cNvPr>
          <p:cNvSpPr>
            <a:spLocks noGrp="1"/>
          </p:cNvSpPr>
          <p:nvPr>
            <p:ph type="sldNum" sz="quarter" idx="5"/>
          </p:nvPr>
        </p:nvSpPr>
        <p:spPr/>
        <p:txBody>
          <a:bodyPr/>
          <a:lstStyle/>
          <a:p>
            <a:fld id="{B03B681A-0971-437A-97B1-44BF12E3167A}" type="slidenum">
              <a:rPr lang="en-US" smtClean="0"/>
              <a:t>40</a:t>
            </a:fld>
            <a:endParaRPr lang="en-US"/>
          </a:p>
        </p:txBody>
      </p:sp>
    </p:spTree>
    <p:extLst>
      <p:ext uri="{BB962C8B-B14F-4D97-AF65-F5344CB8AC3E}">
        <p14:creationId xmlns:p14="http://schemas.microsoft.com/office/powerpoint/2010/main" val="2459956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42</a:t>
            </a:fld>
            <a:endParaRPr lang="en-US"/>
          </a:p>
        </p:txBody>
      </p:sp>
    </p:spTree>
    <p:extLst>
      <p:ext uri="{BB962C8B-B14F-4D97-AF65-F5344CB8AC3E}">
        <p14:creationId xmlns:p14="http://schemas.microsoft.com/office/powerpoint/2010/main" val="4158465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C94A1-E7D0-B5C1-8DA8-A6E5E939BF02}"/>
            </a:ext>
          </a:extLst>
        </p:cNvPr>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B7ED152-4366-7DCE-7A28-5AF19C37BD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ABFFC6C-A7F5-32D9-6416-EDAA2A2F28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AECA9D9D-CB11-1BAC-43BE-69964A40BA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43</a:t>
            </a:fld>
            <a:endParaRPr lang="en-US" altLang="en-US"/>
          </a:p>
        </p:txBody>
      </p:sp>
    </p:spTree>
    <p:extLst>
      <p:ext uri="{BB962C8B-B14F-4D97-AF65-F5344CB8AC3E}">
        <p14:creationId xmlns:p14="http://schemas.microsoft.com/office/powerpoint/2010/main" val="3323195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90EDB-81AF-578B-9A46-803E1F230644}"/>
            </a:ext>
          </a:extLst>
        </p:cNvPr>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B540296-973F-4F58-CB19-4E0C2FA26B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8C4AD81-9DF4-2BEA-A459-F7DB1A38F6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3B9103D1-04EA-4161-43BA-0126AA56D2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44</a:t>
            </a:fld>
            <a:endParaRPr lang="en-US" altLang="en-US"/>
          </a:p>
        </p:txBody>
      </p:sp>
    </p:spTree>
    <p:extLst>
      <p:ext uri="{BB962C8B-B14F-4D97-AF65-F5344CB8AC3E}">
        <p14:creationId xmlns:p14="http://schemas.microsoft.com/office/powerpoint/2010/main" val="2593049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C5394-12E6-CC47-187A-C42EC632C07D}"/>
            </a:ext>
          </a:extLst>
        </p:cNvPr>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FED58C6-4129-9A18-1CC1-CF1D1D3225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D55D22E-5437-0393-9787-C072BEE075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0F4307DB-E35B-A4E7-80B2-1792DF34A4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45</a:t>
            </a:fld>
            <a:endParaRPr lang="en-US" altLang="en-US"/>
          </a:p>
        </p:txBody>
      </p:sp>
    </p:spTree>
    <p:extLst>
      <p:ext uri="{BB962C8B-B14F-4D97-AF65-F5344CB8AC3E}">
        <p14:creationId xmlns:p14="http://schemas.microsoft.com/office/powerpoint/2010/main" val="325542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 why do we as a state have a Kindergarten Readiness Snapshot? </a:t>
            </a:r>
          </a:p>
          <a:p>
            <a:endParaRPr lang="en-US" altLang="en-US" dirty="0"/>
          </a:p>
          <a:p>
            <a:pPr marL="171450" indent="-171450">
              <a:lnSpc>
                <a:spcPct val="120000"/>
              </a:lnSpc>
              <a:buFont typeface="Arial" panose="020B0604020202020204" pitchFamily="34" charset="0"/>
              <a:buChar char="•"/>
              <a:defRPr/>
            </a:pPr>
            <a:r>
              <a:rPr lang="en-US" altLang="en-US" sz="1200" dirty="0"/>
              <a:t>Early childhood experiences make a difference for later student success.</a:t>
            </a:r>
          </a:p>
          <a:p>
            <a:pPr marL="171450" indent="-171450">
              <a:lnSpc>
                <a:spcPct val="120000"/>
              </a:lnSpc>
              <a:buFont typeface="Arial" panose="020B0604020202020204" pitchFamily="34" charset="0"/>
              <a:buChar char="•"/>
              <a:defRPr/>
            </a:pPr>
            <a:r>
              <a:rPr lang="en-US" altLang="en-US" sz="1200" dirty="0"/>
              <a:t>Kindergarten readiness means that we are supporting children, families, schools and communities in preparing for the start of the school year.</a:t>
            </a:r>
          </a:p>
          <a:p>
            <a:pPr marL="171450" indent="-171450">
              <a:lnSpc>
                <a:spcPct val="120000"/>
              </a:lnSpc>
              <a:buFont typeface="Arial" panose="020B0604020202020204" pitchFamily="34" charset="0"/>
              <a:buChar char="•"/>
              <a:defRPr/>
            </a:pPr>
            <a:r>
              <a:rPr lang="en-US" altLang="en-US" sz="1200" dirty="0"/>
              <a:t>One way to improve kindergarten readiness – for families, schools, communities, and children – is to engage families in better understanding children’s development prior to the start of school, or soon after the school year begins.</a:t>
            </a:r>
          </a:p>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5</a:t>
            </a:fld>
            <a:endParaRPr lang="en-US" altLang="en-US" dirty="0"/>
          </a:p>
        </p:txBody>
      </p:sp>
    </p:spTree>
    <p:extLst>
      <p:ext uri="{BB962C8B-B14F-4D97-AF65-F5344CB8AC3E}">
        <p14:creationId xmlns:p14="http://schemas.microsoft.com/office/powerpoint/2010/main" val="643552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CC8C3-0EEE-B17D-772C-AD53C95C971E}"/>
            </a:ext>
          </a:extLst>
        </p:cNvPr>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032F2C0-1493-BE62-BD1A-43E48EDA0A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12D2341-D618-2497-7C20-121B6BC4E8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6377480A-607A-D652-7E07-06DEE31628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46</a:t>
            </a:fld>
            <a:endParaRPr lang="en-US" altLang="en-US"/>
          </a:p>
        </p:txBody>
      </p:sp>
    </p:spTree>
    <p:extLst>
      <p:ext uri="{BB962C8B-B14F-4D97-AF65-F5344CB8AC3E}">
        <p14:creationId xmlns:p14="http://schemas.microsoft.com/office/powerpoint/2010/main" val="3688344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E5610-B7B9-6495-09F1-C1011A086408}"/>
            </a:ext>
          </a:extLst>
        </p:cNvPr>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ADB97A2-A0CB-332D-8422-7F741480EE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052D865-2104-2D12-82F8-4CAB2ABA9D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926B8678-D6CE-D7DA-0E3D-C62E547ECE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47</a:t>
            </a:fld>
            <a:endParaRPr lang="en-US" altLang="en-US"/>
          </a:p>
        </p:txBody>
      </p:sp>
    </p:spTree>
    <p:extLst>
      <p:ext uri="{BB962C8B-B14F-4D97-AF65-F5344CB8AC3E}">
        <p14:creationId xmlns:p14="http://schemas.microsoft.com/office/powerpoint/2010/main" val="29406073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34B31-1B6C-D3FE-2069-C5127C1A5A99}"/>
            </a:ext>
          </a:extLst>
        </p:cNvPr>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6324141-1B30-E878-7B51-FDE34B0A46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B6D1E524-3C65-075C-BC65-E4A42555BA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A46833C2-BBBD-0D83-661B-4F6813540E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48</a:t>
            </a:fld>
            <a:endParaRPr lang="en-US" altLang="en-US"/>
          </a:p>
        </p:txBody>
      </p:sp>
    </p:spTree>
    <p:extLst>
      <p:ext uri="{BB962C8B-B14F-4D97-AF65-F5344CB8AC3E}">
        <p14:creationId xmlns:p14="http://schemas.microsoft.com/office/powerpoint/2010/main" val="1195456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9D086-105D-BC67-0A66-3BD656000BC0}"/>
            </a:ext>
          </a:extLst>
        </p:cNvPr>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89A55EC-2455-3FB7-FEA1-7654EE21CA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BAED1631-4F2B-B007-B959-F31D1A18C5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2158984B-A7E3-E8EB-DFEB-1DE684DB93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49</a:t>
            </a:fld>
            <a:endParaRPr lang="en-US" altLang="en-US"/>
          </a:p>
        </p:txBody>
      </p:sp>
    </p:spTree>
    <p:extLst>
      <p:ext uri="{BB962C8B-B14F-4D97-AF65-F5344CB8AC3E}">
        <p14:creationId xmlns:p14="http://schemas.microsoft.com/office/powerpoint/2010/main" val="27244179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51</a:t>
            </a:fld>
            <a:endParaRPr lang="en-US"/>
          </a:p>
        </p:txBody>
      </p:sp>
    </p:spTree>
    <p:extLst>
      <p:ext uri="{BB962C8B-B14F-4D97-AF65-F5344CB8AC3E}">
        <p14:creationId xmlns:p14="http://schemas.microsoft.com/office/powerpoint/2010/main" val="102915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Open Sans Light" panose="020B0306030504020204" pitchFamily="34" charset="0"/>
                <a:ea typeface="Calibri" panose="020F0502020204030204" pitchFamily="34" charset="0"/>
                <a:cs typeface="Times New Roman" panose="02020603050405020304" pitchFamily="18" charset="0"/>
              </a:rPr>
              <a:t>Intentionally preparing for the start of kindergarten makes a difference for later student success:</a:t>
            </a:r>
            <a:endParaRPr lang="en-US" sz="1800" dirty="0">
              <a:effectLst/>
              <a:latin typeface="Open Sans Light" panose="020B03060305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Open Sans Light" panose="020B03060305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Open Sans Light" panose="020B0306030504020204" pitchFamily="34" charset="0"/>
                <a:ea typeface="Calibri" panose="020F0502020204030204" pitchFamily="34" charset="0"/>
                <a:cs typeface="Times New Roman" panose="02020603050405020304" pitchFamily="18" charset="0"/>
              </a:rPr>
              <a:t>“When early learning experiences are connected from birth through third grade (B–3rd), children and their families can more seamlessly transition into kindergarten. Smoothing transitions for children and families requires careful planning, effective policies and practices, and sustainable funding. Kindergarten is a big change for children and their families, especially for those who do not participate in public pre-K in a school setting. Educators can establish practices that put families more at ease, but the planning must begin well before the first day of school. On day one, teachers and schools should already have enough information to begin tailoring instruction, strategies, and environments to meet the needs of every kindergartener. Attending to the transition into kindergarten can improve children’s learning outcomes. Studies show connections between the number of transition activities schools provide and academic gains for low- and middle-income children as well as pre-K and kindergarten teacher perceptions of children’s social skills and behavior.</a:t>
            </a:r>
            <a:r>
              <a:rPr lang="en-US" sz="1800" b="1" i="1" dirty="0">
                <a:effectLst/>
                <a:latin typeface="Open Sans Light" panose="020B0306030504020204" pitchFamily="34" charset="0"/>
                <a:ea typeface="Calibri" panose="020F0502020204030204" pitchFamily="34" charset="0"/>
                <a:cs typeface="Times New Roman" panose="02020603050405020304" pitchFamily="18" charset="0"/>
              </a:rPr>
              <a:t>1</a:t>
            </a:r>
            <a:r>
              <a:rPr lang="en-US" sz="1800" i="1" dirty="0">
                <a:effectLst/>
                <a:latin typeface="Open Sans Light" panose="020B0306030504020204" pitchFamily="34" charset="0"/>
                <a:ea typeface="Calibri" panose="020F0502020204030204" pitchFamily="34" charset="0"/>
                <a:cs typeface="Times New Roman" panose="02020603050405020304" pitchFamily="18" charset="0"/>
              </a:rPr>
              <a:t> But more does not always mean better. The available research shows the level of intensity in transition activities matter. Low-intensity activities, such as informational packets sent home to help families get ready for kindergarten are common, but these are not as beneficial for children and families as high-intensity activities, such as visits to kindergarten classrooms and joint planning time and data sharing for pre-K and kindergarten teachers.</a:t>
            </a:r>
            <a:r>
              <a:rPr lang="en-US" sz="1800" b="1" i="1" dirty="0">
                <a:effectLst/>
                <a:latin typeface="Open Sans Light" panose="020B0306030504020204" pitchFamily="34" charset="0"/>
                <a:ea typeface="Calibri" panose="020F0502020204030204" pitchFamily="34" charset="0"/>
                <a:cs typeface="Times New Roman" panose="02020603050405020304" pitchFamily="18" charset="0"/>
              </a:rPr>
              <a:t>2</a:t>
            </a:r>
            <a:r>
              <a:rPr lang="en-US" sz="1800" i="1" dirty="0">
                <a:effectLst/>
                <a:latin typeface="Open Sans Light" panose="020B0306030504020204" pitchFamily="34" charset="0"/>
                <a:ea typeface="Calibri" panose="020F0502020204030204" pitchFamily="34" charset="0"/>
                <a:cs typeface="Times New Roman" panose="02020603050405020304" pitchFamily="18" charset="0"/>
              </a:rPr>
              <a:t> And, while children from low-income families gain the most from frequent and intensive transition activities, they experience them the least.</a:t>
            </a:r>
            <a:r>
              <a:rPr lang="en-US" sz="1800" b="1" i="1" dirty="0">
                <a:effectLst/>
                <a:latin typeface="Open Sans Light" panose="020B0306030504020204" pitchFamily="34" charset="0"/>
                <a:ea typeface="Calibri" panose="020F0502020204030204" pitchFamily="34" charset="0"/>
                <a:cs typeface="Times New Roman" panose="02020603050405020304" pitchFamily="18" charset="0"/>
              </a:rPr>
              <a:t>3” </a:t>
            </a:r>
            <a:r>
              <a:rPr lang="en-US" sz="1800" dirty="0">
                <a:effectLst/>
                <a:latin typeface="Open Sans Light" panose="020B0306030504020204" pitchFamily="34" charset="0"/>
                <a:ea typeface="Calibri" panose="020F0502020204030204" pitchFamily="34" charset="0"/>
                <a:cs typeface="Times New Roman" panose="02020603050405020304" pitchFamily="18" charset="0"/>
              </a:rPr>
              <a:t>(</a:t>
            </a:r>
            <a:r>
              <a:rPr lang="en-US" sz="1800" u="sng" dirty="0" err="1">
                <a:solidFill>
                  <a:srgbClr val="0563C1"/>
                </a:solidFill>
                <a:effectLst/>
                <a:latin typeface="Open Sans Light" panose="020B0306030504020204" pitchFamily="34" charset="0"/>
                <a:ea typeface="Calibri" panose="020F0502020204030204" pitchFamily="34" charset="0"/>
                <a:cs typeface="Times New Roman" panose="02020603050405020304" pitchFamily="18" charset="0"/>
                <a:hlinkClick r:id="rId3"/>
              </a:rPr>
              <a:t>Bornfreund</a:t>
            </a:r>
            <a:r>
              <a:rPr lang="en-US" sz="1800" u="sng" dirty="0">
                <a:solidFill>
                  <a:srgbClr val="0563C1"/>
                </a:solidFill>
                <a:effectLst/>
                <a:latin typeface="Open Sans Light" panose="020B0306030504020204" pitchFamily="34" charset="0"/>
                <a:ea typeface="Calibri" panose="020F0502020204030204" pitchFamily="34" charset="0"/>
                <a:cs typeface="Times New Roman" panose="02020603050405020304" pitchFamily="18" charset="0"/>
                <a:hlinkClick r:id="rId3"/>
              </a:rPr>
              <a:t>, Ewen, and McDonald, 2019</a:t>
            </a:r>
            <a:r>
              <a:rPr lang="en-US" sz="1800" dirty="0">
                <a:effectLst/>
                <a:latin typeface="Open Sans Light" panose="020B030603050402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6</a:t>
            </a:fld>
            <a:endParaRPr lang="en-US" dirty="0"/>
          </a:p>
        </p:txBody>
      </p:sp>
    </p:spTree>
    <p:extLst>
      <p:ext uri="{BB962C8B-B14F-4D97-AF65-F5344CB8AC3E}">
        <p14:creationId xmlns:p14="http://schemas.microsoft.com/office/powerpoint/2010/main" val="227004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deciding how to implement the State Board of Education’s Kindergarten Readiness outcome, a group of Kansas educators and experts considered a number of factors that led to the selection of the Ages &amp; Stages Questionnaires as our state’s Kindergarten Readiness Snapshot tool. </a:t>
            </a:r>
          </a:p>
          <a:p>
            <a:endParaRPr lang="en-US" altLang="en-US" dirty="0"/>
          </a:p>
          <a:p>
            <a:pPr marL="171450" indent="-171450">
              <a:lnSpc>
                <a:spcPct val="120000"/>
              </a:lnSpc>
              <a:buFont typeface="Arial" panose="020B0604020202020204" pitchFamily="34" charset="0"/>
              <a:buChar char="•"/>
              <a:defRPr/>
            </a:pPr>
            <a:r>
              <a:rPr lang="en-US" altLang="en-US" sz="1200" dirty="0"/>
              <a:t>By design, the ASQ engages parents and caregivers in completion – so the process of completing it is one that creates opportunities to establish and strengthen relationships between the school and families, and engage families in their children’s growth and learning.</a:t>
            </a:r>
          </a:p>
          <a:p>
            <a:pPr marL="171450" indent="-171450">
              <a:lnSpc>
                <a:spcPct val="120000"/>
              </a:lnSpc>
              <a:buFont typeface="Arial" panose="020B0604020202020204" pitchFamily="34" charset="0"/>
              <a:buChar char="•"/>
              <a:defRPr/>
            </a:pPr>
            <a:r>
              <a:rPr lang="en-US" altLang="en-US" sz="1200" dirty="0"/>
              <a:t>The ASQ is a well-established tool that is supported by a range of resources. </a:t>
            </a:r>
          </a:p>
          <a:p>
            <a:pPr marL="171450" indent="-171450">
              <a:lnSpc>
                <a:spcPct val="120000"/>
              </a:lnSpc>
              <a:buFont typeface="Arial" panose="020B0604020202020204" pitchFamily="34" charset="0"/>
              <a:buChar char="•"/>
              <a:defRPr/>
            </a:pPr>
            <a:r>
              <a:rPr lang="en-US" altLang="en-US" sz="1200" dirty="0"/>
              <a:t>The ASQ takes a holistic approach to child development, considering academic, social-emotional, and gross and fine motor milestones. </a:t>
            </a:r>
            <a:r>
              <a:rPr lang="en-US" altLang="en-US" sz="1200" i="1" dirty="0"/>
              <a:t>A refresher on the ASQ domains is on the following slide. </a:t>
            </a:r>
            <a:endParaRPr lang="en-US" altLang="en-US" sz="1200" dirty="0"/>
          </a:p>
          <a:p>
            <a:pPr marL="171450" indent="-171450">
              <a:lnSpc>
                <a:spcPct val="120000"/>
              </a:lnSpc>
              <a:buFont typeface="Arial" panose="020B0604020202020204" pitchFamily="34" charset="0"/>
              <a:buChar char="•"/>
              <a:defRPr/>
            </a:pPr>
            <a:r>
              <a:rPr lang="en-US" altLang="en-US" sz="1200" dirty="0"/>
              <a:t>The ASQ is already commonly used in Kansas across a variety of settings, including home visiting and parent education programs, health settings, child care and preschool. This creates opportunity for many partners in a community to work together with families to support young children’s development. </a:t>
            </a:r>
          </a:p>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7</a:t>
            </a:fld>
            <a:endParaRPr lang="en-US" altLang="en-US" dirty="0"/>
          </a:p>
        </p:txBody>
      </p:sp>
    </p:spTree>
    <p:extLst>
      <p:ext uri="{BB962C8B-B14F-4D97-AF65-F5344CB8AC3E}">
        <p14:creationId xmlns:p14="http://schemas.microsoft.com/office/powerpoint/2010/main" val="229599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8</a:t>
            </a:fld>
            <a:endParaRPr lang="en-US" altLang="en-US" dirty="0"/>
          </a:p>
        </p:txBody>
      </p:sp>
    </p:spTree>
    <p:extLst>
      <p:ext uri="{BB962C8B-B14F-4D97-AF65-F5344CB8AC3E}">
        <p14:creationId xmlns:p14="http://schemas.microsoft.com/office/powerpoint/2010/main" val="179582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9</a:t>
            </a:fld>
            <a:endParaRPr lang="en-US" altLang="en-US" dirty="0"/>
          </a:p>
        </p:txBody>
      </p:sp>
    </p:spTree>
    <p:extLst>
      <p:ext uri="{BB962C8B-B14F-4D97-AF65-F5344CB8AC3E}">
        <p14:creationId xmlns:p14="http://schemas.microsoft.com/office/powerpoint/2010/main" val="643552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10</a:t>
            </a:fld>
            <a:endParaRPr lang="en-US" altLang="en-US" dirty="0"/>
          </a:p>
        </p:txBody>
      </p:sp>
    </p:spTree>
    <p:extLst>
      <p:ext uri="{BB962C8B-B14F-4D97-AF65-F5344CB8AC3E}">
        <p14:creationId xmlns:p14="http://schemas.microsoft.com/office/powerpoint/2010/main" val="1722099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24618" y="4326467"/>
            <a:ext cx="852918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EDEF72E-400C-FE56-6018-ACA73C68A6DD}"/>
              </a:ext>
            </a:extLst>
          </p:cNvPr>
          <p:cNvSpPr>
            <a:spLocks noGrp="1"/>
          </p:cNvSpPr>
          <p:nvPr>
            <p:ph type="title"/>
          </p:nvPr>
        </p:nvSpPr>
        <p:spPr>
          <a:xfrm>
            <a:off x="838200" y="1797485"/>
            <a:ext cx="10515600" cy="252898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3/18/2025</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lnSpc>
                <a:spcPct val="100000"/>
              </a:lnSpc>
              <a:defRPr sz="32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96624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3242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religion,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a:t>
            </a:r>
            <a:r>
              <a:rPr lang="en-US" sz="900"/>
              <a:t>Jackson, Suite 102, Topeka, KS 66612, (785) 296-3201.</a:t>
            </a:r>
            <a:endParaRPr lang="en-US" sz="900" dirty="0"/>
          </a:p>
        </p:txBody>
      </p:sp>
    </p:spTree>
    <p:extLst>
      <p:ext uri="{BB962C8B-B14F-4D97-AF65-F5344CB8AC3E}">
        <p14:creationId xmlns:p14="http://schemas.microsoft.com/office/powerpoint/2010/main" val="3179874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3/18/2025</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00380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7258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8214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71749"/>
            <a:ext cx="10692008" cy="921224"/>
          </a:xfrm>
          <a:prstGeom prst="rect">
            <a:avLst/>
          </a:prstGeom>
        </p:spPr>
        <p:txBody>
          <a:bodyPr anchor="b"/>
          <a:lstStyle/>
          <a:p>
            <a:r>
              <a:rPr lang="en-US" dirty="0"/>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7948808"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marL="228600" indent="-228600">
              <a:lnSpc>
                <a:spcPct val="100000"/>
              </a:lnSpc>
              <a:buClr>
                <a:schemeClr val="accent1"/>
              </a:buClr>
              <a:buFont typeface="Symbol" panose="05050102010706020507" pitchFamily="18" charset="2"/>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928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lnSpc>
                <a:spcPct val="100000"/>
              </a:lnSpc>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3/18/2025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63" r:id="rId4"/>
    <p:sldLayoutId id="2147483672" r:id="rId5"/>
    <p:sldLayoutId id="2147483664" r:id="rId6"/>
    <p:sldLayoutId id="2147483665" r:id="rId7"/>
    <p:sldLayoutId id="2147483666" r:id="rId8"/>
    <p:sldLayoutId id="2147483675" r:id="rId9"/>
    <p:sldLayoutId id="2147483676" r:id="rId10"/>
    <p:sldLayoutId id="2147483667" r:id="rId11"/>
    <p:sldLayoutId id="2147483673" r:id="rId12"/>
    <p:sldLayoutId id="2147483668" r:id="rId13"/>
    <p:sldLayoutId id="2147483669" r:id="rId14"/>
    <p:sldLayoutId id="2147483674" r:id="rId15"/>
    <p:sldLayoutId id="2147483678" r:id="rId16"/>
  </p:sldLayoutIdLst>
  <p:txStyles>
    <p:title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tacy.Clarke@ksde.gov" TargetMode="External"/><Relationship Id="rId2" Type="http://schemas.openxmlformats.org/officeDocument/2006/relationships/hyperlink" Target="mailto:Amanda.Petersen@ksde.gov"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sde.org/Portals/0/Early%20Childhood/KsEarlyLearningStandards.pdf#page=7"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mailto:Amanda.Petersen@ksde.gov"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hyperlink" Target="mailto:Stacy.Clarke@ksde.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ewamerica.org/education-policy/reports/using-local-state-and-federal-dollars-improve-pre-k-k-transitions/pre-k-to-k-transitions-matter"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sde.gov/Agency/Division-of-Learning-Services/Teacher-Licensure-TL/KES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1524000" y="1597891"/>
            <a:ext cx="7480151" cy="2728576"/>
          </a:xfrm>
        </p:spPr>
        <p:txBody>
          <a:bodyPr>
            <a:normAutofit/>
          </a:bodyPr>
          <a:lstStyle/>
          <a:p>
            <a:r>
              <a:rPr lang="en-US" dirty="0"/>
              <a:t>Kindergarten Readiness Snapshot (ASQ) Results</a:t>
            </a:r>
          </a:p>
        </p:txBody>
      </p:sp>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418071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dirty="0"/>
              <a:t>What is required for KSDE-funded preschool programs?</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fontScale="92500" lnSpcReduction="20000"/>
          </a:bodyPr>
          <a:lstStyle/>
          <a:p>
            <a:pPr>
              <a:lnSpc>
                <a:spcPct val="120000"/>
              </a:lnSpc>
              <a:defRPr/>
            </a:pPr>
            <a:r>
              <a:rPr lang="en-US" altLang="en-US" sz="2400" dirty="0"/>
              <a:t>Schools receiving Preschool-Aged At-Risk funding through the school finance formula are required to ensure each child receives a valid, reliable developmental screening. The tool must be approved by KSDE, and programs must share results with the child’s family. </a:t>
            </a:r>
          </a:p>
          <a:p>
            <a:pPr lvl="1">
              <a:lnSpc>
                <a:spcPct val="120000"/>
              </a:lnSpc>
              <a:defRPr/>
            </a:pPr>
            <a:r>
              <a:rPr lang="en-US" altLang="en-US" sz="2000" dirty="0"/>
              <a:t>Programs may determine whether children receive screenings prior to the start of the school year or once school begins. Students who enroll after the beginning of the school year must receive screening within 45 days of enrollment.</a:t>
            </a:r>
          </a:p>
          <a:p>
            <a:pPr lvl="1">
              <a:lnSpc>
                <a:spcPct val="120000"/>
              </a:lnSpc>
              <a:defRPr/>
            </a:pPr>
            <a:r>
              <a:rPr lang="en-US" altLang="en-US" sz="2000" dirty="0"/>
              <a:t>KSDE </a:t>
            </a:r>
            <a:r>
              <a:rPr lang="en-US" altLang="en-US" sz="2000" b="1" dirty="0"/>
              <a:t>recommends but does not require</a:t>
            </a:r>
            <a:r>
              <a:rPr lang="en-US" altLang="en-US" sz="2000" dirty="0"/>
              <a:t> that the program select the ASQ:3 and ASQ:SE-2 developmental and social-emotional screenings for preschool-aged students. </a:t>
            </a:r>
          </a:p>
          <a:p>
            <a:pPr lvl="1">
              <a:lnSpc>
                <a:spcPct val="120000"/>
              </a:lnSpc>
              <a:defRPr/>
            </a:pPr>
            <a:r>
              <a:rPr lang="en-US" altLang="en-US" sz="2000" b="1" dirty="0"/>
              <a:t>Kansas schools can use their building ASQ Online account for any child they serve in that building, birth through kindergarten entry, at any point during the year at no additional cost to the school.</a:t>
            </a:r>
          </a:p>
          <a:p>
            <a:pPr marL="0" indent="0">
              <a:lnSpc>
                <a:spcPct val="120000"/>
              </a:lnSpc>
              <a:buNone/>
              <a:defRPr/>
            </a:pPr>
            <a:endParaRPr lang="en-US" altLang="en-US" sz="2400" dirty="0"/>
          </a:p>
        </p:txBody>
      </p:sp>
    </p:spTree>
    <p:extLst>
      <p:ext uri="{BB962C8B-B14F-4D97-AF65-F5344CB8AC3E}">
        <p14:creationId xmlns:p14="http://schemas.microsoft.com/office/powerpoint/2010/main" val="398604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dirty="0"/>
              <a:t>When can schools complete the Kindergarten Readiness Snapshot?</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fontScale="77500" lnSpcReduction="20000"/>
          </a:bodyPr>
          <a:lstStyle/>
          <a:p>
            <a:pPr>
              <a:lnSpc>
                <a:spcPct val="120000"/>
              </a:lnSpc>
              <a:defRPr/>
            </a:pPr>
            <a:r>
              <a:rPr lang="en-US" altLang="en-US" sz="2400" dirty="0"/>
              <a:t>The deadline to complete the Kindergarten Readiness Snapshot is Count Day (Sept. 20). </a:t>
            </a:r>
          </a:p>
          <a:p>
            <a:pPr>
              <a:lnSpc>
                <a:spcPct val="120000"/>
              </a:lnSpc>
              <a:defRPr/>
            </a:pPr>
            <a:r>
              <a:rPr lang="en-US" altLang="en-US" sz="2400" dirty="0"/>
              <a:t>Schools may begin completing the Kindergarten Readiness Snapshot in the springtime. It is a good idea to consider the school’s overall approach to preparing for the start of kindergarten when deciding the best time to engage families in completing the ASQ. </a:t>
            </a:r>
          </a:p>
          <a:p>
            <a:pPr>
              <a:lnSpc>
                <a:spcPct val="120000"/>
              </a:lnSpc>
              <a:defRPr/>
            </a:pPr>
            <a:r>
              <a:rPr lang="en-US" altLang="en-US" sz="2400" dirty="0"/>
              <a:t>Schools that choose to screen in the springtime should:</a:t>
            </a:r>
          </a:p>
          <a:p>
            <a:pPr lvl="1">
              <a:lnSpc>
                <a:spcPct val="120000"/>
              </a:lnSpc>
              <a:defRPr/>
            </a:pPr>
            <a:r>
              <a:rPr lang="en-US" altLang="en-US" sz="2000" dirty="0"/>
              <a:t>Encourage all age-eligible students to enroll in kindergarten. Schools should </a:t>
            </a:r>
            <a:r>
              <a:rPr lang="en-US" altLang="en-US" sz="2000" b="1" dirty="0"/>
              <a:t>not </a:t>
            </a:r>
            <a:r>
              <a:rPr lang="en-US" altLang="en-US" sz="2000" dirty="0"/>
              <a:t>use ASQ or other data as a gatekeeper to prevent 5-year-old children from entering kindergarten. </a:t>
            </a:r>
          </a:p>
          <a:p>
            <a:pPr lvl="1">
              <a:lnSpc>
                <a:spcPct val="120000"/>
              </a:lnSpc>
              <a:defRPr/>
            </a:pPr>
            <a:r>
              <a:rPr lang="en-US" altLang="en-US" sz="2000" dirty="0"/>
              <a:t>Accept screening results and follow up with the family within two weeks of completing the questionnaires.</a:t>
            </a:r>
          </a:p>
          <a:p>
            <a:pPr lvl="1">
              <a:lnSpc>
                <a:spcPct val="120000"/>
              </a:lnSpc>
              <a:defRPr/>
            </a:pPr>
            <a:r>
              <a:rPr lang="en-US" altLang="en-US" sz="2000" dirty="0"/>
              <a:t>Attempt to contact and gain consent to transfer ASQ results from families who complete the ASQ during the springtime but who do not enroll/attend the district at the start of the school year. </a:t>
            </a:r>
          </a:p>
          <a:p>
            <a:pPr lvl="1">
              <a:lnSpc>
                <a:spcPct val="120000"/>
              </a:lnSpc>
              <a:defRPr/>
            </a:pPr>
            <a:r>
              <a:rPr lang="en-US" altLang="en-US" sz="2000" dirty="0"/>
              <a:t>Share ASQ data with the child’s kindergarten teacher prior to the first day of school. </a:t>
            </a:r>
          </a:p>
          <a:p>
            <a:pPr marL="0" indent="0">
              <a:lnSpc>
                <a:spcPct val="120000"/>
              </a:lnSpc>
              <a:buNone/>
              <a:defRPr/>
            </a:pPr>
            <a:endParaRPr lang="en-US" altLang="en-US" sz="2400" dirty="0"/>
          </a:p>
        </p:txBody>
      </p:sp>
    </p:spTree>
    <p:extLst>
      <p:ext uri="{BB962C8B-B14F-4D97-AF65-F5344CB8AC3E}">
        <p14:creationId xmlns:p14="http://schemas.microsoft.com/office/powerpoint/2010/main" val="295739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Create charts for district-level ASQ Results – percentages and counts </a:t>
            </a:r>
          </a:p>
        </p:txBody>
      </p:sp>
    </p:spTree>
    <p:extLst>
      <p:ext uri="{BB962C8B-B14F-4D97-AF65-F5344CB8AC3E}">
        <p14:creationId xmlns:p14="http://schemas.microsoft.com/office/powerpoint/2010/main" val="356724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i="1" dirty="0"/>
              <a:t>KSDE Kindergarten Readiness Snapshot</a:t>
            </a:r>
            <a:br>
              <a:rPr lang="en-US" altLang="en-US" i="1" dirty="0"/>
            </a:br>
            <a:r>
              <a:rPr lang="en-US" altLang="en-US" i="1" dirty="0"/>
              <a:t>authenticated application</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fontScale="92500" lnSpcReduction="20000"/>
          </a:bodyPr>
          <a:lstStyle/>
          <a:p>
            <a:pPr>
              <a:lnSpc>
                <a:spcPct val="120000"/>
              </a:lnSpc>
              <a:defRPr/>
            </a:pPr>
            <a:r>
              <a:rPr lang="en-US" altLang="en-US" sz="2600" i="1" dirty="0"/>
              <a:t>A new Kansas State Department of Education (KSDE) authenticated application is available for schools to review their previous years’ participation rate data and visualize aggregate kindergarten student results for each of the ASQ domains. This is a good opportunity to reflect on successes and identify areas to improve. Users can request access to Kindergarten Readiness Snapshot (ASQ) in KSDE web applications. </a:t>
            </a:r>
          </a:p>
          <a:p>
            <a:pPr>
              <a:lnSpc>
                <a:spcPct val="120000"/>
              </a:lnSpc>
              <a:defRPr/>
            </a:pPr>
            <a:r>
              <a:rPr lang="en-US" altLang="en-US" sz="2600" i="1" dirty="0"/>
              <a:t>Users can register for this authenticated application to view data visualizations of a district’s Kindergarten Readiness Snapshot results. The following slides provide instructions for users who would like to create their own charts from ASQ </a:t>
            </a:r>
            <a:r>
              <a:rPr lang="en-US" altLang="en-US" sz="2600" i="1"/>
              <a:t>Online data.</a:t>
            </a:r>
            <a:endParaRPr lang="en-US" altLang="en-US" sz="2600" i="1" dirty="0"/>
          </a:p>
          <a:p>
            <a:pPr marL="0" indent="0">
              <a:lnSpc>
                <a:spcPct val="120000"/>
              </a:lnSpc>
              <a:buNone/>
              <a:defRPr/>
            </a:pPr>
            <a:endParaRPr lang="en-US" altLang="en-US" sz="2400" dirty="0"/>
          </a:p>
        </p:txBody>
      </p:sp>
    </p:spTree>
    <p:extLst>
      <p:ext uri="{BB962C8B-B14F-4D97-AF65-F5344CB8AC3E}">
        <p14:creationId xmlns:p14="http://schemas.microsoft.com/office/powerpoint/2010/main" val="2306524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32BE-133E-D606-1A56-2806F5FFD3D0}"/>
            </a:ext>
          </a:extLst>
        </p:cNvPr>
        <p:cNvGrpSpPr/>
        <p:nvPr/>
      </p:nvGrpSpPr>
      <p:grpSpPr>
        <a:xfrm>
          <a:off x="0" y="0"/>
          <a:ext cx="0" cy="0"/>
          <a:chOff x="0" y="0"/>
          <a:chExt cx="0" cy="0"/>
        </a:xfrm>
      </p:grpSpPr>
      <p:sp>
        <p:nvSpPr>
          <p:cNvPr id="41986" name="Title 1">
            <a:extLst>
              <a:ext uri="{FF2B5EF4-FFF2-40B4-BE49-F238E27FC236}">
                <a16:creationId xmlns:a16="http://schemas.microsoft.com/office/drawing/2014/main" id="{BEF8815A-7C48-DE4D-78E1-31910A707444}"/>
              </a:ext>
            </a:extLst>
          </p:cNvPr>
          <p:cNvSpPr>
            <a:spLocks noGrp="1"/>
          </p:cNvSpPr>
          <p:nvPr>
            <p:ph type="title"/>
          </p:nvPr>
        </p:nvSpPr>
        <p:spPr/>
        <p:txBody>
          <a:bodyPr/>
          <a:lstStyle/>
          <a:p>
            <a:r>
              <a:rPr lang="en-US" altLang="en-US" i="1" dirty="0"/>
              <a:t>Preparing and pulling data</a:t>
            </a:r>
          </a:p>
        </p:txBody>
      </p:sp>
      <p:sp>
        <p:nvSpPr>
          <p:cNvPr id="47107" name="Content Placeholder 2">
            <a:extLst>
              <a:ext uri="{FF2B5EF4-FFF2-40B4-BE49-F238E27FC236}">
                <a16:creationId xmlns:a16="http://schemas.microsoft.com/office/drawing/2014/main" id="{17EB0F87-796F-3620-673F-9E6EF03BA979}"/>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i="1" dirty="0"/>
              <a:t>At the state level, we created the charts in this PowerPoint using the </a:t>
            </a:r>
            <a:r>
              <a:rPr lang="en-US" altLang="en-US" sz="2600" b="1" i="1" dirty="0"/>
              <a:t>“ASQ-3 Aggregate Results, by Category” </a:t>
            </a:r>
            <a:r>
              <a:rPr lang="en-US" altLang="en-US" sz="2600" i="1" dirty="0"/>
              <a:t>and the </a:t>
            </a:r>
            <a:r>
              <a:rPr lang="en-US" altLang="en-US" sz="2600" b="1" i="1" dirty="0"/>
              <a:t>“ASQ:SE-2 Aggregate Results”</a:t>
            </a:r>
            <a:r>
              <a:rPr lang="en-US" altLang="en-US" sz="2600" i="1" dirty="0"/>
              <a:t> reports. We have also recreated these reports using a  cleaned, analyzed dataset that includes only kindergarten data with one screening per child. </a:t>
            </a:r>
          </a:p>
          <a:p>
            <a:pPr>
              <a:lnSpc>
                <a:spcPct val="120000"/>
              </a:lnSpc>
              <a:defRPr/>
            </a:pPr>
            <a:r>
              <a:rPr lang="en-US" altLang="en-US" sz="2600" i="1" dirty="0"/>
              <a:t>Make sure that ASQ data is finalized – all pending Family Access screenings are accepted and all “in progress” paper screenings are finalized – before running reports. </a:t>
            </a:r>
          </a:p>
          <a:p>
            <a:pPr marL="0" indent="0">
              <a:lnSpc>
                <a:spcPct val="120000"/>
              </a:lnSpc>
              <a:buNone/>
              <a:defRPr/>
            </a:pPr>
            <a:endParaRPr lang="en-US" altLang="en-US" sz="2400" dirty="0"/>
          </a:p>
        </p:txBody>
      </p:sp>
    </p:spTree>
    <p:extLst>
      <p:ext uri="{BB962C8B-B14F-4D97-AF65-F5344CB8AC3E}">
        <p14:creationId xmlns:p14="http://schemas.microsoft.com/office/powerpoint/2010/main" val="2870103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altLang="en-US" sz="3200" kern="1200" dirty="0">
                <a:solidFill>
                  <a:schemeClr val="bg1"/>
                </a:solidFill>
                <a:latin typeface="+mj-lt"/>
                <a:ea typeface="+mj-ea"/>
                <a:cs typeface="+mj-cs"/>
              </a:rPr>
              <a:t>Format data in Excel as follows:</a:t>
            </a:r>
          </a:p>
        </p:txBody>
      </p:sp>
      <p:graphicFrame>
        <p:nvGraphicFramePr>
          <p:cNvPr id="3" name="Table 2">
            <a:extLst>
              <a:ext uri="{FF2B5EF4-FFF2-40B4-BE49-F238E27FC236}">
                <a16:creationId xmlns:a16="http://schemas.microsoft.com/office/drawing/2014/main" id="{1DAE9B40-9F18-5FF9-84B7-93E4D35BD1F5}"/>
              </a:ext>
            </a:extLst>
          </p:cNvPr>
          <p:cNvGraphicFramePr>
            <a:graphicFrameLocks noGrp="1"/>
          </p:cNvGraphicFramePr>
          <p:nvPr/>
        </p:nvGraphicFramePr>
        <p:xfrm>
          <a:off x="195648" y="1396588"/>
          <a:ext cx="11800703" cy="4831016"/>
        </p:xfrm>
        <a:graphic>
          <a:graphicData uri="http://schemas.openxmlformats.org/drawingml/2006/table">
            <a:tbl>
              <a:tblPr firstRow="1" bandRow="1">
                <a:tableStyleId>{9D7B26C5-4107-4FEC-AEDC-1716B250A1EF}</a:tableStyleId>
              </a:tblPr>
              <a:tblGrid>
                <a:gridCol w="1324233">
                  <a:extLst>
                    <a:ext uri="{9D8B030D-6E8A-4147-A177-3AD203B41FA5}">
                      <a16:colId xmlns:a16="http://schemas.microsoft.com/office/drawing/2014/main" val="587280606"/>
                    </a:ext>
                  </a:extLst>
                </a:gridCol>
                <a:gridCol w="1966909">
                  <a:extLst>
                    <a:ext uri="{9D8B030D-6E8A-4147-A177-3AD203B41FA5}">
                      <a16:colId xmlns:a16="http://schemas.microsoft.com/office/drawing/2014/main" val="1645793971"/>
                    </a:ext>
                  </a:extLst>
                </a:gridCol>
                <a:gridCol w="1172847">
                  <a:extLst>
                    <a:ext uri="{9D8B030D-6E8A-4147-A177-3AD203B41FA5}">
                      <a16:colId xmlns:a16="http://schemas.microsoft.com/office/drawing/2014/main" val="3748333743"/>
                    </a:ext>
                  </a:extLst>
                </a:gridCol>
                <a:gridCol w="942544">
                  <a:extLst>
                    <a:ext uri="{9D8B030D-6E8A-4147-A177-3AD203B41FA5}">
                      <a16:colId xmlns:a16="http://schemas.microsoft.com/office/drawing/2014/main" val="4002036482"/>
                    </a:ext>
                  </a:extLst>
                </a:gridCol>
                <a:gridCol w="886787">
                  <a:extLst>
                    <a:ext uri="{9D8B030D-6E8A-4147-A177-3AD203B41FA5}">
                      <a16:colId xmlns:a16="http://schemas.microsoft.com/office/drawing/2014/main" val="2125416750"/>
                    </a:ext>
                  </a:extLst>
                </a:gridCol>
                <a:gridCol w="663271">
                  <a:extLst>
                    <a:ext uri="{9D8B030D-6E8A-4147-A177-3AD203B41FA5}">
                      <a16:colId xmlns:a16="http://schemas.microsoft.com/office/drawing/2014/main" val="1231111636"/>
                    </a:ext>
                  </a:extLst>
                </a:gridCol>
                <a:gridCol w="1824965">
                  <a:extLst>
                    <a:ext uri="{9D8B030D-6E8A-4147-A177-3AD203B41FA5}">
                      <a16:colId xmlns:a16="http://schemas.microsoft.com/office/drawing/2014/main" val="1114237546"/>
                    </a:ext>
                  </a:extLst>
                </a:gridCol>
                <a:gridCol w="1337694">
                  <a:extLst>
                    <a:ext uri="{9D8B030D-6E8A-4147-A177-3AD203B41FA5}">
                      <a16:colId xmlns:a16="http://schemas.microsoft.com/office/drawing/2014/main" val="56613256"/>
                    </a:ext>
                  </a:extLst>
                </a:gridCol>
                <a:gridCol w="1172847">
                  <a:extLst>
                    <a:ext uri="{9D8B030D-6E8A-4147-A177-3AD203B41FA5}">
                      <a16:colId xmlns:a16="http://schemas.microsoft.com/office/drawing/2014/main" val="3191069726"/>
                    </a:ext>
                  </a:extLst>
                </a:gridCol>
                <a:gridCol w="508606">
                  <a:extLst>
                    <a:ext uri="{9D8B030D-6E8A-4147-A177-3AD203B41FA5}">
                      <a16:colId xmlns:a16="http://schemas.microsoft.com/office/drawing/2014/main" val="944100945"/>
                    </a:ext>
                  </a:extLst>
                </a:gridCol>
              </a:tblGrid>
              <a:tr h="921487">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Met benchmarks </a:t>
                      </a:r>
                      <a:r>
                        <a:rPr lang="en-US" sz="1400" u="none" strike="noStrike" dirty="0">
                          <a:effectLst/>
                        </a:rPr>
                        <a:t>(Above Cutoff ASQ-3 /Below Cutoff ASQ:SE-2)</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Monitoring</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At-risk</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highlight>
                            <a:srgbClr val="FFFF00"/>
                          </a:highlight>
                        </a:rPr>
                        <a:t>Total </a:t>
                      </a:r>
                      <a:r>
                        <a:rPr lang="en-US" sz="1400" u="none" strike="noStrike" dirty="0">
                          <a:effectLst/>
                          <a:highlight>
                            <a:srgbClr val="FFFF00"/>
                          </a:highlight>
                        </a:rPr>
                        <a:t>(SUM of the three columns)</a:t>
                      </a:r>
                      <a:endParaRPr lang="en-US" sz="1600" b="0" i="0" u="none" strike="noStrike" dirty="0">
                        <a:solidFill>
                          <a:srgbClr val="000000"/>
                        </a:solidFill>
                        <a:effectLst/>
                        <a:highlight>
                          <a:srgbClr val="FFFF00"/>
                        </a:highlight>
                        <a:latin typeface="Calibri" panose="020F0502020204030204" pitchFamily="34" charset="0"/>
                      </a:endParaRPr>
                    </a:p>
                  </a:txBody>
                  <a:tcPr marL="10753" marR="10753" marT="10753"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Met benchmarks</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Monitoring</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At-risk</a:t>
                      </a:r>
                      <a:endParaRPr lang="en-US" sz="1600" b="0" i="0" u="none" strike="noStrike" dirty="0">
                        <a:solidFill>
                          <a:srgbClr val="000000"/>
                        </a:solidFill>
                        <a:effectLst/>
                        <a:latin typeface="Calibri" panose="020F0502020204030204" pitchFamily="34" charset="0"/>
                      </a:endParaRPr>
                    </a:p>
                  </a:txBody>
                  <a:tcPr marL="10753" marR="10753" marT="10753" marB="0" anchor="ctr"/>
                </a:tc>
                <a:extLst>
                  <a:ext uri="{0D108BD9-81ED-4DB2-BD59-A6C34878D82A}">
                    <a16:rowId xmlns:a16="http://schemas.microsoft.com/office/drawing/2014/main" val="1920628226"/>
                  </a:ext>
                </a:extLst>
              </a:tr>
              <a:tr h="536336">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gridSpan="5">
                  <a:txBody>
                    <a:bodyPr/>
                    <a:lstStyle/>
                    <a:p>
                      <a:pPr algn="ctr" fontAlgn="b"/>
                      <a:r>
                        <a:rPr lang="en-US" sz="1600" b="1" i="1" u="none" strike="noStrike" dirty="0">
                          <a:solidFill>
                            <a:schemeClr val="accent5"/>
                          </a:solidFill>
                          <a:effectLst/>
                          <a:latin typeface="+mn-lt"/>
                        </a:rPr>
                        <a:t>For these cells, each percentage is a formula – using the numbers to the left, divide the category “met benchmarks” by the total for that domain. </a:t>
                      </a:r>
                    </a:p>
                  </a:txBody>
                  <a:tcPr marL="10753" marR="10753" marT="10753" marB="0" anchor="b"/>
                </a:tc>
                <a:tc hMerge="1">
                  <a:txBody>
                    <a:bodyPr/>
                    <a:lstStyle/>
                    <a:p>
                      <a:pPr algn="ctr" fontAlgn="b"/>
                      <a:r>
                        <a:rPr lang="en-US" sz="1400" b="1" i="1" u="none" strike="noStrike" dirty="0">
                          <a:solidFill>
                            <a:schemeClr val="accent5"/>
                          </a:solidFill>
                          <a:effectLst/>
                          <a:latin typeface="+mn-lt"/>
                        </a:rPr>
                        <a:t>For these cells, each percentage is a formula – using the numbers to the left, divide the category “met benchmarks” by the total for that domain. </a:t>
                      </a:r>
                    </a:p>
                  </a:txBody>
                  <a:tcPr marL="10753" marR="10753" marT="10753" marB="0" anchor="b"/>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511140187"/>
                  </a:ext>
                </a:extLst>
              </a:tr>
              <a:tr h="527876">
                <a:tc>
                  <a:txBody>
                    <a:bodyPr/>
                    <a:lstStyle/>
                    <a:p>
                      <a:pPr algn="ctr" fontAlgn="b"/>
                      <a:r>
                        <a:rPr lang="en-US" sz="1400" b="1" u="none" strike="noStrike" dirty="0">
                          <a:effectLst/>
                        </a:rPr>
                        <a:t>ASQ:SE-2 Social-Emotional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7,669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752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520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8,941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ASQ:SE-2 Social-Emotional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86%</a:t>
                      </a:r>
                      <a:endParaRPr lang="en-US" sz="1600" b="0" i="1"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3738214877"/>
                  </a:ext>
                </a:extLst>
              </a:tr>
              <a:tr h="527876">
                <a:tc>
                  <a:txBody>
                    <a:bodyPr/>
                    <a:lstStyle/>
                    <a:p>
                      <a:pPr algn="ctr" fontAlgn="b"/>
                      <a:r>
                        <a:rPr lang="en-US" sz="1400" b="1" u="none" strike="noStrike" dirty="0">
                          <a:effectLst/>
                        </a:rPr>
                        <a:t>Personal-Social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12,128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1,382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814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14,324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Personal-Social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85%</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389566743"/>
                  </a:ext>
                </a:extLst>
              </a:tr>
              <a:tr h="527876">
                <a:tc>
                  <a:txBody>
                    <a:bodyPr/>
                    <a:lstStyle/>
                    <a:p>
                      <a:pPr algn="ctr" fontAlgn="b"/>
                      <a:r>
                        <a:rPr lang="en-US" sz="1400" b="1" u="none" strike="noStrike" dirty="0">
                          <a:effectLst/>
                        </a:rPr>
                        <a:t>Problem Solving</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12,285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1,234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795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14,314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Problem Solving</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86%</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3879438981"/>
                  </a:ext>
                </a:extLst>
              </a:tr>
              <a:tr h="527876">
                <a:tc>
                  <a:txBody>
                    <a:bodyPr/>
                    <a:lstStyle/>
                    <a:p>
                      <a:pPr algn="ctr" fontAlgn="b"/>
                      <a:r>
                        <a:rPr lang="en-US" sz="1400" b="1" u="none" strike="noStrike" dirty="0">
                          <a:effectLst/>
                        </a:rPr>
                        <a:t>Fine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11,350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1,761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1,201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14,312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Fine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79%</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12%</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2341057988"/>
                  </a:ext>
                </a:extLst>
              </a:tr>
              <a:tr h="527876">
                <a:tc>
                  <a:txBody>
                    <a:bodyPr/>
                    <a:lstStyle/>
                    <a:p>
                      <a:pPr algn="ctr" fontAlgn="b"/>
                      <a:r>
                        <a:rPr lang="en-US" sz="1400" b="1" u="none" strike="noStrike" dirty="0">
                          <a:effectLst/>
                        </a:rPr>
                        <a:t>Gross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12,321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1,184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790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14,295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Gross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86%</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698789631"/>
                  </a:ext>
                </a:extLst>
              </a:tr>
              <a:tr h="527876">
                <a:tc>
                  <a:txBody>
                    <a:bodyPr/>
                    <a:lstStyle/>
                    <a:p>
                      <a:pPr algn="ctr" fontAlgn="b"/>
                      <a:r>
                        <a:rPr lang="en-US" sz="1400" b="1" u="none" strike="noStrike" dirty="0">
                          <a:effectLst/>
                        </a:rPr>
                        <a:t>Communication</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12,044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1,223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1,051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14,318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Communication</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84%</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503634958"/>
                  </a:ext>
                </a:extLst>
              </a:tr>
            </a:tbl>
          </a:graphicData>
        </a:graphic>
      </p:graphicFrame>
    </p:spTree>
    <p:extLst>
      <p:ext uri="{BB962C8B-B14F-4D97-AF65-F5344CB8AC3E}">
        <p14:creationId xmlns:p14="http://schemas.microsoft.com/office/powerpoint/2010/main" val="3249431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Looking at the data – keep in mind:</a:t>
            </a:r>
          </a:p>
        </p:txBody>
      </p:sp>
      <p:sp>
        <p:nvSpPr>
          <p:cNvPr id="37891" name="Content Placeholder 2"/>
          <p:cNvSpPr>
            <a:spLocks noGrp="1"/>
          </p:cNvSpPr>
          <p:nvPr>
            <p:ph idx="1"/>
          </p:nvPr>
        </p:nvSpPr>
        <p:spPr>
          <a:xfrm>
            <a:off x="838200" y="1825625"/>
            <a:ext cx="9732963" cy="4257675"/>
          </a:xfrm>
        </p:spPr>
        <p:txBody>
          <a:bodyPr>
            <a:normAutofit/>
          </a:bodyPr>
          <a:lstStyle/>
          <a:p>
            <a:pPr>
              <a:lnSpc>
                <a:spcPct val="120000"/>
              </a:lnSpc>
              <a:spcBef>
                <a:spcPts val="0"/>
              </a:spcBef>
            </a:pPr>
            <a:r>
              <a:rPr lang="en-US" altLang="en-US" dirty="0"/>
              <a:t>The Ages &amp; Stages Questionnaires (ASQ-3 and ASQ:SE-2) are screening tools, not diagnostic tools. They provide a developmental snapshot of a child at a specific time. Screening detects developmental delays in children and celebrates milestones.</a:t>
            </a:r>
          </a:p>
        </p:txBody>
      </p:sp>
    </p:spTree>
    <p:extLst>
      <p:ext uri="{BB962C8B-B14F-4D97-AF65-F5344CB8AC3E}">
        <p14:creationId xmlns:p14="http://schemas.microsoft.com/office/powerpoint/2010/main" val="88538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4C84-DE1A-C677-ECC6-726D4D676197}"/>
              </a:ext>
            </a:extLst>
          </p:cNvPr>
          <p:cNvSpPr>
            <a:spLocks noGrp="1"/>
          </p:cNvSpPr>
          <p:nvPr>
            <p:ph type="title"/>
          </p:nvPr>
        </p:nvSpPr>
        <p:spPr/>
        <p:txBody>
          <a:bodyPr>
            <a:normAutofit fontScale="90000"/>
          </a:bodyPr>
          <a:lstStyle/>
          <a:p>
            <a:r>
              <a:rPr lang="en-US" dirty="0"/>
              <a:t>Keep in mind that interpreting results for ASQ-3 and ASQ:SE-2 differs:</a:t>
            </a:r>
          </a:p>
        </p:txBody>
      </p:sp>
      <p:sp>
        <p:nvSpPr>
          <p:cNvPr id="3" name="Content Placeholder 2">
            <a:extLst>
              <a:ext uri="{FF2B5EF4-FFF2-40B4-BE49-F238E27FC236}">
                <a16:creationId xmlns:a16="http://schemas.microsoft.com/office/drawing/2014/main" id="{5D6519D4-CCC8-BA44-3741-3BA2CC2C4CA2}"/>
              </a:ext>
            </a:extLst>
          </p:cNvPr>
          <p:cNvSpPr>
            <a:spLocks noGrp="1"/>
          </p:cNvSpPr>
          <p:nvPr>
            <p:ph idx="1"/>
          </p:nvPr>
        </p:nvSpPr>
        <p:spPr/>
        <p:txBody>
          <a:bodyPr/>
          <a:lstStyle/>
          <a:p>
            <a:r>
              <a:rPr lang="en-US" dirty="0"/>
              <a:t>Scoring </a:t>
            </a:r>
            <a:r>
              <a:rPr lang="en-US" u="sng" dirty="0"/>
              <a:t>BELOW the cutoff on ASQ-3</a:t>
            </a:r>
            <a:r>
              <a:rPr lang="en-US" dirty="0"/>
              <a:t> indicates a concern.</a:t>
            </a:r>
          </a:p>
          <a:p>
            <a:r>
              <a:rPr lang="en-US" dirty="0"/>
              <a:t>Scoring </a:t>
            </a:r>
            <a:r>
              <a:rPr lang="en-US" u="sng" dirty="0"/>
              <a:t>ABOVE the cutoff on ASQ:SE-2</a:t>
            </a:r>
            <a:r>
              <a:rPr lang="en-US" dirty="0"/>
              <a:t> indicates a concern.</a:t>
            </a:r>
          </a:p>
        </p:txBody>
      </p:sp>
      <p:graphicFrame>
        <p:nvGraphicFramePr>
          <p:cNvPr id="4" name="Table 4">
            <a:extLst>
              <a:ext uri="{FF2B5EF4-FFF2-40B4-BE49-F238E27FC236}">
                <a16:creationId xmlns:a16="http://schemas.microsoft.com/office/drawing/2014/main" id="{BA3884ED-CD1E-B8E4-8F2C-219743475100}"/>
              </a:ext>
            </a:extLst>
          </p:cNvPr>
          <p:cNvGraphicFramePr>
            <a:graphicFrameLocks noGrp="1"/>
          </p:cNvGraphicFramePr>
          <p:nvPr/>
        </p:nvGraphicFramePr>
        <p:xfrm>
          <a:off x="838200" y="2688166"/>
          <a:ext cx="10515600" cy="3388360"/>
        </p:xfrm>
        <a:graphic>
          <a:graphicData uri="http://schemas.openxmlformats.org/drawingml/2006/table">
            <a:tbl>
              <a:tblPr firstRow="1" bandRow="1">
                <a:tableStyleId>{5C22544A-7EE6-4342-B048-85BDC9FD1C3A}</a:tableStyleId>
              </a:tblPr>
              <a:tblGrid>
                <a:gridCol w="7098031">
                  <a:extLst>
                    <a:ext uri="{9D8B030D-6E8A-4147-A177-3AD203B41FA5}">
                      <a16:colId xmlns:a16="http://schemas.microsoft.com/office/drawing/2014/main" val="3481767854"/>
                    </a:ext>
                  </a:extLst>
                </a:gridCol>
                <a:gridCol w="1675924">
                  <a:extLst>
                    <a:ext uri="{9D8B030D-6E8A-4147-A177-3AD203B41FA5}">
                      <a16:colId xmlns:a16="http://schemas.microsoft.com/office/drawing/2014/main" val="3202950550"/>
                    </a:ext>
                  </a:extLst>
                </a:gridCol>
                <a:gridCol w="1741645">
                  <a:extLst>
                    <a:ext uri="{9D8B030D-6E8A-4147-A177-3AD203B41FA5}">
                      <a16:colId xmlns:a16="http://schemas.microsoft.com/office/drawing/2014/main" val="2508668788"/>
                    </a:ext>
                  </a:extLst>
                </a:gridCol>
              </a:tblGrid>
              <a:tr h="370840">
                <a:tc>
                  <a:txBody>
                    <a:bodyPr/>
                    <a:lstStyle/>
                    <a:p>
                      <a:r>
                        <a:rPr lang="en-US" dirty="0"/>
                        <a:t>Interpretation (Kindergarten Readiness Snapshot Summary Sheet)</a:t>
                      </a:r>
                    </a:p>
                  </a:txBody>
                  <a:tcPr/>
                </a:tc>
                <a:tc>
                  <a:txBody>
                    <a:bodyPr/>
                    <a:lstStyle/>
                    <a:p>
                      <a:r>
                        <a:rPr lang="en-US" dirty="0"/>
                        <a:t>ASQ-3</a:t>
                      </a:r>
                    </a:p>
                  </a:txBody>
                  <a:tcPr/>
                </a:tc>
                <a:tc>
                  <a:txBody>
                    <a:bodyPr/>
                    <a:lstStyle/>
                    <a:p>
                      <a:r>
                        <a:rPr lang="en-US" dirty="0"/>
                        <a:t>ASQ:SE-2</a:t>
                      </a:r>
                    </a:p>
                  </a:txBody>
                  <a:tcPr/>
                </a:tc>
                <a:extLst>
                  <a:ext uri="{0D108BD9-81ED-4DB2-BD59-A6C34878D82A}">
                    <a16:rowId xmlns:a16="http://schemas.microsoft.com/office/drawing/2014/main" val="1940634071"/>
                  </a:ext>
                </a:extLst>
              </a:tr>
              <a:tr h="370840">
                <a:tc>
                  <a:txBody>
                    <a:bodyPr/>
                    <a:lstStyle/>
                    <a:p>
                      <a:r>
                        <a:rPr lang="en-US" u="sng" dirty="0"/>
                        <a:t>At-Risk:</a:t>
                      </a:r>
                      <a:r>
                        <a:rPr lang="en-US" u="none" dirty="0"/>
                        <a:t>  Additional supports may be needed in kindergarten. A score that is in the lower range is not a cause for stress. It may simply identify an area where together we can find ways to give your child additional support and opportunities to grow.</a:t>
                      </a:r>
                    </a:p>
                  </a:txBody>
                  <a:tcPr/>
                </a:tc>
                <a:tc>
                  <a:txBody>
                    <a:bodyPr/>
                    <a:lstStyle/>
                    <a:p>
                      <a:r>
                        <a:rPr lang="en-US" dirty="0"/>
                        <a:t>Below Cutoff</a:t>
                      </a:r>
                    </a:p>
                  </a:txBody>
                  <a:tcPr/>
                </a:tc>
                <a:tc>
                  <a:txBody>
                    <a:bodyPr/>
                    <a:lstStyle/>
                    <a:p>
                      <a:r>
                        <a:rPr lang="en-US" dirty="0"/>
                        <a:t>Above Cutoff</a:t>
                      </a:r>
                    </a:p>
                  </a:txBody>
                  <a:tcPr/>
                </a:tc>
                <a:extLst>
                  <a:ext uri="{0D108BD9-81ED-4DB2-BD59-A6C34878D82A}">
                    <a16:rowId xmlns:a16="http://schemas.microsoft.com/office/drawing/2014/main" val="2598483656"/>
                  </a:ext>
                </a:extLst>
              </a:tr>
              <a:tr h="370840">
                <a:tc>
                  <a:txBody>
                    <a:bodyPr/>
                    <a:lstStyle/>
                    <a:p>
                      <a:r>
                        <a:rPr lang="en-US" u="sng" dirty="0"/>
                        <a:t>Close to Target</a:t>
                      </a:r>
                      <a:r>
                        <a:rPr lang="en-US" u="none" dirty="0"/>
                        <a:t>:  If your child’s score is close to the target score, monitoring may be necessary with a few supports added. Consider trying the fun and easy activities provided to encourage your child’s healthy development. </a:t>
                      </a:r>
                      <a:endParaRPr lang="en-US" u="sng" dirty="0"/>
                    </a:p>
                  </a:txBody>
                  <a:tcPr/>
                </a:tc>
                <a:tc>
                  <a:txBody>
                    <a:bodyPr/>
                    <a:lstStyle/>
                    <a:p>
                      <a:r>
                        <a:rPr lang="en-US" dirty="0"/>
                        <a:t>Monitoring</a:t>
                      </a:r>
                    </a:p>
                  </a:txBody>
                  <a:tcPr/>
                </a:tc>
                <a:tc>
                  <a:txBody>
                    <a:bodyPr/>
                    <a:lstStyle/>
                    <a:p>
                      <a:r>
                        <a:rPr lang="en-US" dirty="0"/>
                        <a:t>Monitoring</a:t>
                      </a:r>
                    </a:p>
                  </a:txBody>
                  <a:tcPr/>
                </a:tc>
                <a:extLst>
                  <a:ext uri="{0D108BD9-81ED-4DB2-BD59-A6C34878D82A}">
                    <a16:rowId xmlns:a16="http://schemas.microsoft.com/office/drawing/2014/main" val="1581157914"/>
                  </a:ext>
                </a:extLst>
              </a:tr>
              <a:tr h="370840">
                <a:tc>
                  <a:txBody>
                    <a:bodyPr/>
                    <a:lstStyle/>
                    <a:p>
                      <a:r>
                        <a:rPr lang="en-US" u="sng" dirty="0"/>
                        <a:t>Met Benchmarks</a:t>
                      </a:r>
                      <a:r>
                        <a:rPr lang="en-US" u="none" dirty="0"/>
                        <a:t>: Child’s development appears on schedule. Current supports will be maintained. </a:t>
                      </a:r>
                      <a:endParaRPr lang="en-US" u="sng" dirty="0"/>
                    </a:p>
                  </a:txBody>
                  <a:tcPr/>
                </a:tc>
                <a:tc>
                  <a:txBody>
                    <a:bodyPr/>
                    <a:lstStyle/>
                    <a:p>
                      <a:r>
                        <a:rPr lang="en-US" dirty="0"/>
                        <a:t>Above Cutoff</a:t>
                      </a:r>
                    </a:p>
                  </a:txBody>
                  <a:tcPr/>
                </a:tc>
                <a:tc>
                  <a:txBody>
                    <a:bodyPr/>
                    <a:lstStyle/>
                    <a:p>
                      <a:r>
                        <a:rPr lang="en-US" dirty="0"/>
                        <a:t>Below Cutoff</a:t>
                      </a:r>
                    </a:p>
                  </a:txBody>
                  <a:tcPr/>
                </a:tc>
                <a:extLst>
                  <a:ext uri="{0D108BD9-81ED-4DB2-BD59-A6C34878D82A}">
                    <a16:rowId xmlns:a16="http://schemas.microsoft.com/office/drawing/2014/main" val="2736900585"/>
                  </a:ext>
                </a:extLst>
              </a:tr>
            </a:tbl>
          </a:graphicData>
        </a:graphic>
      </p:graphicFrame>
    </p:spTree>
    <p:extLst>
      <p:ext uri="{BB962C8B-B14F-4D97-AF65-F5344CB8AC3E}">
        <p14:creationId xmlns:p14="http://schemas.microsoft.com/office/powerpoint/2010/main" val="31968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normAutofit/>
          </a:bodyPr>
          <a:lstStyle/>
          <a:p>
            <a:r>
              <a:rPr lang="en-US" altLang="en-US" sz="4000" dirty="0"/>
              <a:t>Right-click on the below chart and click “Edit Data” to add district data.</a:t>
            </a:r>
            <a:endParaRPr lang="en-US" sz="4000" dirty="0"/>
          </a:p>
        </p:txBody>
      </p:sp>
      <p:graphicFrame>
        <p:nvGraphicFramePr>
          <p:cNvPr id="9" name="Content Placeholder 8">
            <a:extLst>
              <a:ext uri="{FF2B5EF4-FFF2-40B4-BE49-F238E27FC236}">
                <a16:creationId xmlns:a16="http://schemas.microsoft.com/office/drawing/2014/main" id="{CDC0976A-7332-79B8-2B8A-7CD96139CEE5}"/>
              </a:ext>
            </a:extLst>
          </p:cNvPr>
          <p:cNvGraphicFramePr>
            <a:graphicFrameLocks noGrp="1"/>
          </p:cNvGraphicFramePr>
          <p:nvPr>
            <p:ph idx="1"/>
            <p:extLst>
              <p:ext uri="{D42A27DB-BD31-4B8C-83A1-F6EECF244321}">
                <p14:modId xmlns:p14="http://schemas.microsoft.com/office/powerpoint/2010/main" val="2053275558"/>
              </p:ext>
            </p:extLst>
          </p:nvPr>
        </p:nvGraphicFramePr>
        <p:xfrm>
          <a:off x="219075" y="1609726"/>
          <a:ext cx="11591925" cy="4567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860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a:t>Right-click on the below chart and click “Edit Data” to add district percentages.</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1148273752"/>
              </p:ext>
            </p:extLst>
          </p:nvPr>
        </p:nvGraphicFramePr>
        <p:xfrm>
          <a:off x="219075" y="1619251"/>
          <a:ext cx="11668125" cy="4552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8250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6A6A4-7915-FB91-E9A0-573F509960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3BCC44-6B49-9A50-F1F2-A248FD54A694}"/>
              </a:ext>
            </a:extLst>
          </p:cNvPr>
          <p:cNvSpPr>
            <a:spLocks noGrp="1"/>
          </p:cNvSpPr>
          <p:nvPr>
            <p:ph type="title"/>
          </p:nvPr>
        </p:nvSpPr>
        <p:spPr/>
        <p:txBody>
          <a:bodyPr>
            <a:noAutofit/>
          </a:bodyPr>
          <a:lstStyle/>
          <a:p>
            <a:r>
              <a:rPr lang="en-US" sz="2400" i="1" dirty="0"/>
              <a:t>This PowerPoint template includes aggregate statewide ASQ results (all ages) and instructions to add slides with district-specific results. Email Amanda Petersen (</a:t>
            </a:r>
            <a:r>
              <a:rPr lang="en-US" sz="2400" i="1" dirty="0">
                <a:hlinkClick r:id="rId2">
                  <a:extLst>
                    <a:ext uri="{A12FA001-AC4F-418D-AE19-62706E023703}">
                      <ahyp:hlinkClr xmlns:ahyp="http://schemas.microsoft.com/office/drawing/2018/hyperlinkcolor" val="tx"/>
                    </a:ext>
                  </a:extLst>
                </a:hlinkClick>
              </a:rPr>
              <a:t>Amanda.Petersen@ksde.gov</a:t>
            </a:r>
            <a:r>
              <a:rPr lang="en-US" sz="2400" i="1" dirty="0"/>
              <a:t>) and Stacy Clarke (</a:t>
            </a:r>
            <a:r>
              <a:rPr lang="en-US" sz="2400" i="1" dirty="0">
                <a:hlinkClick r:id="rId3">
                  <a:extLst>
                    <a:ext uri="{A12FA001-AC4F-418D-AE19-62706E023703}">
                      <ahyp:hlinkClr xmlns:ahyp="http://schemas.microsoft.com/office/drawing/2018/hyperlinkcolor" val="tx"/>
                    </a:ext>
                  </a:extLst>
                </a:hlinkClick>
              </a:rPr>
              <a:t>Stacy.Clarke@ksde.gov</a:t>
            </a:r>
            <a:r>
              <a:rPr lang="en-US" sz="2400" i="1" dirty="0"/>
              <a:t>) with questions.</a:t>
            </a:r>
            <a:br>
              <a:rPr lang="en-US" sz="2400" i="1" dirty="0"/>
            </a:br>
            <a:r>
              <a:rPr lang="en-US" sz="2400" i="1" dirty="0"/>
              <a:t>We’ve included other slides and notes that may be helpful in your presentations. Feel welcome to keep the slides that are helpful and delete those that are not.</a:t>
            </a:r>
          </a:p>
        </p:txBody>
      </p:sp>
    </p:spTree>
    <p:extLst>
      <p:ext uri="{BB962C8B-B14F-4D97-AF65-F5344CB8AC3E}">
        <p14:creationId xmlns:p14="http://schemas.microsoft.com/office/powerpoint/2010/main" val="3859032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fontScale="90000"/>
          </a:bodyPr>
          <a:lstStyle/>
          <a:p>
            <a:r>
              <a:rPr lang="en-US" i="1" dirty="0"/>
              <a:t>Let’s discuss: </a:t>
            </a:r>
            <a:br>
              <a:rPr lang="en-US" i="1" dirty="0"/>
            </a:br>
            <a:r>
              <a:rPr lang="en-US" i="1" dirty="0"/>
              <a:t>What does this data tell us? What questions do we have? </a:t>
            </a:r>
          </a:p>
        </p:txBody>
      </p:sp>
    </p:spTree>
    <p:extLst>
      <p:ext uri="{BB962C8B-B14F-4D97-AF65-F5344CB8AC3E}">
        <p14:creationId xmlns:p14="http://schemas.microsoft.com/office/powerpoint/2010/main" val="472963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325563"/>
          </a:xfrm>
        </p:spPr>
        <p:txBody>
          <a:bodyPr>
            <a:normAutofit/>
          </a:bodyPr>
          <a:lstStyle/>
          <a:p>
            <a:r>
              <a:rPr lang="en-US" i="1" dirty="0"/>
              <a:t>Looking at aggregate Kansas ASQ data</a:t>
            </a:r>
          </a:p>
        </p:txBody>
      </p:sp>
    </p:spTree>
    <p:extLst>
      <p:ext uri="{BB962C8B-B14F-4D97-AF65-F5344CB8AC3E}">
        <p14:creationId xmlns:p14="http://schemas.microsoft.com/office/powerpoint/2010/main" val="2484088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Looking at the data – keep in mind:</a:t>
            </a:r>
          </a:p>
        </p:txBody>
      </p:sp>
      <p:sp>
        <p:nvSpPr>
          <p:cNvPr id="37891" name="Content Placeholder 2"/>
          <p:cNvSpPr>
            <a:spLocks noGrp="1"/>
          </p:cNvSpPr>
          <p:nvPr>
            <p:ph idx="1"/>
          </p:nvPr>
        </p:nvSpPr>
        <p:spPr>
          <a:xfrm>
            <a:off x="838200" y="1825625"/>
            <a:ext cx="9732963" cy="4257675"/>
          </a:xfrm>
        </p:spPr>
        <p:txBody>
          <a:bodyPr>
            <a:normAutofit fontScale="92500"/>
          </a:bodyPr>
          <a:lstStyle/>
          <a:p>
            <a:pPr>
              <a:lnSpc>
                <a:spcPct val="120000"/>
              </a:lnSpc>
              <a:spcBef>
                <a:spcPts val="0"/>
              </a:spcBef>
            </a:pPr>
            <a:r>
              <a:rPr lang="en-US" altLang="en-US" dirty="0"/>
              <a:t>The Ages &amp; Stages Questionnaires (ASQ-3 and ASQ:SE-2) are screening tools, not diagnostic tools. They provide a developmental snapshot of a child at a specific time. Screening detects developmental delays in children and celebrates milestones.</a:t>
            </a:r>
          </a:p>
          <a:p>
            <a:pPr>
              <a:lnSpc>
                <a:spcPct val="120000"/>
              </a:lnSpc>
              <a:spcBef>
                <a:spcPts val="0"/>
              </a:spcBef>
            </a:pPr>
            <a:r>
              <a:rPr lang="en-US" altLang="en-US" dirty="0"/>
              <a:t>Today we’ll review aggregate data for the statewide ASQ Online System, which includes the Kindergarten Readiness Snapshot and the accounts administered by Part C programs. </a:t>
            </a:r>
          </a:p>
        </p:txBody>
      </p:sp>
    </p:spTree>
    <p:extLst>
      <p:ext uri="{BB962C8B-B14F-4D97-AF65-F5344CB8AC3E}">
        <p14:creationId xmlns:p14="http://schemas.microsoft.com/office/powerpoint/2010/main" val="2107059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fontScale="90000"/>
          </a:bodyPr>
          <a:lstStyle/>
          <a:p>
            <a:r>
              <a:rPr lang="en-US" i="1" dirty="0"/>
              <a:t>Please be thinking: </a:t>
            </a:r>
            <a:br>
              <a:rPr lang="en-US" i="1" dirty="0"/>
            </a:br>
            <a:r>
              <a:rPr lang="en-US" i="1" dirty="0"/>
              <a:t>What does this data tell us? What questions do we have? </a:t>
            </a:r>
          </a:p>
        </p:txBody>
      </p:sp>
    </p:spTree>
    <p:extLst>
      <p:ext uri="{BB962C8B-B14F-4D97-AF65-F5344CB8AC3E}">
        <p14:creationId xmlns:p14="http://schemas.microsoft.com/office/powerpoint/2010/main" val="2900054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Number of Kansas children screened</a:t>
            </a:r>
          </a:p>
        </p:txBody>
      </p:sp>
      <p:graphicFrame>
        <p:nvGraphicFramePr>
          <p:cNvPr id="4" name="Content Placeholder 3">
            <a:extLst>
              <a:ext uri="{FF2B5EF4-FFF2-40B4-BE49-F238E27FC236}">
                <a16:creationId xmlns:a16="http://schemas.microsoft.com/office/drawing/2014/main" id="{78E9BA2A-1603-4480-9836-C4EA21C505AB}"/>
              </a:ext>
            </a:extLst>
          </p:cNvPr>
          <p:cNvGraphicFramePr>
            <a:graphicFrameLocks noGrp="1"/>
          </p:cNvGraphicFramePr>
          <p:nvPr>
            <p:ph idx="1"/>
            <p:extLst>
              <p:ext uri="{D42A27DB-BD31-4B8C-83A1-F6EECF244321}">
                <p14:modId xmlns:p14="http://schemas.microsoft.com/office/powerpoint/2010/main" val="327377783"/>
              </p:ext>
            </p:extLst>
          </p:nvPr>
        </p:nvGraphicFramePr>
        <p:xfrm>
          <a:off x="838200" y="1825625"/>
          <a:ext cx="9732963" cy="4257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5051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8A78C-ED72-D2B8-0060-3A8C6962B9BA}"/>
            </a:ext>
          </a:extLst>
        </p:cNvPr>
        <p:cNvGrpSpPr/>
        <p:nvPr/>
      </p:nvGrpSpPr>
      <p:grpSpPr>
        <a:xfrm>
          <a:off x="0" y="0"/>
          <a:ext cx="0" cy="0"/>
          <a:chOff x="0" y="0"/>
          <a:chExt cx="0" cy="0"/>
        </a:xfrm>
      </p:grpSpPr>
      <p:sp>
        <p:nvSpPr>
          <p:cNvPr id="37890" name="Title 1">
            <a:extLst>
              <a:ext uri="{FF2B5EF4-FFF2-40B4-BE49-F238E27FC236}">
                <a16:creationId xmlns:a16="http://schemas.microsoft.com/office/drawing/2014/main" id="{2440A003-4E56-C418-586C-E07E103476C7}"/>
              </a:ext>
            </a:extLst>
          </p:cNvPr>
          <p:cNvSpPr>
            <a:spLocks noGrp="1"/>
          </p:cNvSpPr>
          <p:nvPr>
            <p:ph type="title"/>
          </p:nvPr>
        </p:nvSpPr>
        <p:spPr/>
        <p:txBody>
          <a:bodyPr>
            <a:normAutofit fontScale="90000"/>
          </a:bodyPr>
          <a:lstStyle/>
          <a:p>
            <a:r>
              <a:rPr lang="en-US" altLang="en-US" dirty="0"/>
              <a:t>Kansas children screened by ASQ-3 age interval,2024</a:t>
            </a:r>
          </a:p>
        </p:txBody>
      </p:sp>
      <p:graphicFrame>
        <p:nvGraphicFramePr>
          <p:cNvPr id="4" name="Content Placeholder 3">
            <a:extLst>
              <a:ext uri="{FF2B5EF4-FFF2-40B4-BE49-F238E27FC236}">
                <a16:creationId xmlns:a16="http://schemas.microsoft.com/office/drawing/2014/main" id="{51AD8B4F-5EFE-1620-5B63-32A37BB15B23}"/>
              </a:ext>
            </a:extLst>
          </p:cNvPr>
          <p:cNvGraphicFramePr>
            <a:graphicFrameLocks noGrp="1"/>
          </p:cNvGraphicFramePr>
          <p:nvPr>
            <p:ph idx="1"/>
          </p:nvPr>
        </p:nvGraphicFramePr>
        <p:xfrm>
          <a:off x="1229518" y="1538344"/>
          <a:ext cx="9732963" cy="4683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6657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fontScale="90000"/>
          </a:bodyPr>
          <a:lstStyle/>
          <a:p>
            <a:r>
              <a:rPr lang="en-US" i="1" dirty="0"/>
              <a:t>Let’s discuss: </a:t>
            </a:r>
            <a:br>
              <a:rPr lang="en-US" i="1" dirty="0"/>
            </a:br>
            <a:r>
              <a:rPr lang="en-US" i="1" dirty="0"/>
              <a:t>What does this data tell us? What questions do we have? </a:t>
            </a:r>
          </a:p>
        </p:txBody>
      </p:sp>
    </p:spTree>
    <p:extLst>
      <p:ext uri="{BB962C8B-B14F-4D97-AF65-F5344CB8AC3E}">
        <p14:creationId xmlns:p14="http://schemas.microsoft.com/office/powerpoint/2010/main" val="2619594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Statewide ASQ Results – all ages – percentages </a:t>
            </a:r>
          </a:p>
        </p:txBody>
      </p:sp>
    </p:spTree>
    <p:extLst>
      <p:ext uri="{BB962C8B-B14F-4D97-AF65-F5344CB8AC3E}">
        <p14:creationId xmlns:p14="http://schemas.microsoft.com/office/powerpoint/2010/main" val="4134097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All Ages, 2024</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4151715914"/>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9652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All Ages, 2019</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1430757226"/>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234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C1B96C-1DC1-476C-9BDE-AF5F2D02E363}"/>
              </a:ext>
            </a:extLst>
          </p:cNvPr>
          <p:cNvSpPr>
            <a:spLocks noGrp="1"/>
          </p:cNvSpPr>
          <p:nvPr>
            <p:ph type="title"/>
          </p:nvPr>
        </p:nvSpPr>
        <p:spPr/>
        <p:txBody>
          <a:bodyPr>
            <a:normAutofit fontScale="90000"/>
          </a:bodyPr>
          <a:lstStyle/>
          <a:p>
            <a:r>
              <a:rPr lang="en-US" dirty="0"/>
              <a:t>The vision: Kansas leads the world in the success of each student. </a:t>
            </a:r>
          </a:p>
        </p:txBody>
      </p:sp>
      <p:pic>
        <p:nvPicPr>
          <p:cNvPr id="4" name="Picture Placeholder 2" descr="Two young children playing with plates and serving utensils in a sunny, colorful classroom.">
            <a:extLst>
              <a:ext uri="{FF2B5EF4-FFF2-40B4-BE49-F238E27FC236}">
                <a16:creationId xmlns:a16="http://schemas.microsoft.com/office/drawing/2014/main" id="{0A8BD24D-0ED6-44CE-AAF3-429381405E4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023" b="8023"/>
          <a:stretch>
            <a:fillRect/>
          </a:stretch>
        </p:blipFill>
        <p:spPr>
          <a:xfrm>
            <a:off x="0" y="0"/>
            <a:ext cx="12188825" cy="5116513"/>
          </a:xfrm>
        </p:spPr>
      </p:pic>
    </p:spTree>
    <p:extLst>
      <p:ext uri="{BB962C8B-B14F-4D97-AF65-F5344CB8AC3E}">
        <p14:creationId xmlns:p14="http://schemas.microsoft.com/office/powerpoint/2010/main" val="495709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All Ages, 2020</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2985543660"/>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2622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All Ages, 2021</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784755267"/>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9495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All Ages, 2022</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1180264898"/>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7831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All Ages,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1842024203"/>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4209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Statewide ASQ Results – all ages – count </a:t>
            </a:r>
          </a:p>
        </p:txBody>
      </p:sp>
    </p:spTree>
    <p:extLst>
      <p:ext uri="{BB962C8B-B14F-4D97-AF65-F5344CB8AC3E}">
        <p14:creationId xmlns:p14="http://schemas.microsoft.com/office/powerpoint/2010/main" val="2834135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All Ages, 2019</a:t>
            </a:r>
            <a:endParaRPr lang="en-US" dirty="0"/>
          </a:p>
        </p:txBody>
      </p:sp>
      <p:graphicFrame>
        <p:nvGraphicFramePr>
          <p:cNvPr id="6" name="Content Placeholder 5">
            <a:extLst>
              <a:ext uri="{FF2B5EF4-FFF2-40B4-BE49-F238E27FC236}">
                <a16:creationId xmlns:a16="http://schemas.microsoft.com/office/drawing/2014/main" id="{D4832A6C-F444-794C-38DC-8A9519DD46A1}"/>
              </a:ext>
            </a:extLst>
          </p:cNvPr>
          <p:cNvGraphicFramePr>
            <a:graphicFrameLocks noGrp="1"/>
          </p:cNvGraphicFramePr>
          <p:nvPr>
            <p:ph idx="1"/>
            <p:extLst>
              <p:ext uri="{D42A27DB-BD31-4B8C-83A1-F6EECF244321}">
                <p14:modId xmlns:p14="http://schemas.microsoft.com/office/powerpoint/2010/main" val="828249327"/>
              </p:ext>
            </p:extLst>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1018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All Ages, 2020</a:t>
            </a:r>
            <a:endParaRPr lang="en-US" dirty="0"/>
          </a:p>
        </p:txBody>
      </p:sp>
      <p:graphicFrame>
        <p:nvGraphicFramePr>
          <p:cNvPr id="6" name="Content Placeholder 5">
            <a:extLst>
              <a:ext uri="{FF2B5EF4-FFF2-40B4-BE49-F238E27FC236}">
                <a16:creationId xmlns:a16="http://schemas.microsoft.com/office/drawing/2014/main" id="{D6180EE9-26D7-000C-39C1-9FCFC06CE262}"/>
              </a:ext>
            </a:extLst>
          </p:cNvPr>
          <p:cNvGraphicFramePr>
            <a:graphicFrameLocks noGrp="1"/>
          </p:cNvGraphicFramePr>
          <p:nvPr>
            <p:ph idx="1"/>
            <p:extLst>
              <p:ext uri="{D42A27DB-BD31-4B8C-83A1-F6EECF244321}">
                <p14:modId xmlns:p14="http://schemas.microsoft.com/office/powerpoint/2010/main" val="2613055555"/>
              </p:ext>
            </p:extLst>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6338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All Ages, 2021</a:t>
            </a:r>
            <a:endParaRPr lang="en-US" dirty="0"/>
          </a:p>
        </p:txBody>
      </p:sp>
      <p:graphicFrame>
        <p:nvGraphicFramePr>
          <p:cNvPr id="6" name="Content Placeholder 5">
            <a:extLst>
              <a:ext uri="{FF2B5EF4-FFF2-40B4-BE49-F238E27FC236}">
                <a16:creationId xmlns:a16="http://schemas.microsoft.com/office/drawing/2014/main" id="{53C85533-CD3B-DD99-B52F-545D2D0C8978}"/>
              </a:ext>
            </a:extLst>
          </p:cNvPr>
          <p:cNvGraphicFramePr>
            <a:graphicFrameLocks noGrp="1"/>
          </p:cNvGraphicFramePr>
          <p:nvPr>
            <p:ph idx="1"/>
            <p:extLst>
              <p:ext uri="{D42A27DB-BD31-4B8C-83A1-F6EECF244321}">
                <p14:modId xmlns:p14="http://schemas.microsoft.com/office/powerpoint/2010/main" val="1552704479"/>
              </p:ext>
            </p:extLst>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7859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All Ages, 2022</a:t>
            </a:r>
            <a:endParaRPr lang="en-US" dirty="0"/>
          </a:p>
        </p:txBody>
      </p:sp>
      <p:graphicFrame>
        <p:nvGraphicFramePr>
          <p:cNvPr id="9" name="Content Placeholder 8">
            <a:extLst>
              <a:ext uri="{FF2B5EF4-FFF2-40B4-BE49-F238E27FC236}">
                <a16:creationId xmlns:a16="http://schemas.microsoft.com/office/drawing/2014/main" id="{CDC0976A-7332-79B8-2B8A-7CD96139CEE5}"/>
              </a:ext>
            </a:extLst>
          </p:cNvPr>
          <p:cNvGraphicFramePr>
            <a:graphicFrameLocks noGrp="1"/>
          </p:cNvGraphicFramePr>
          <p:nvPr>
            <p:ph idx="1"/>
            <p:extLst>
              <p:ext uri="{D42A27DB-BD31-4B8C-83A1-F6EECF244321}">
                <p14:modId xmlns:p14="http://schemas.microsoft.com/office/powerpoint/2010/main" val="2055240705"/>
              </p:ext>
            </p:extLst>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6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All Ages, 2023</a:t>
            </a:r>
            <a:endParaRPr lang="en-US" dirty="0"/>
          </a:p>
        </p:txBody>
      </p:sp>
      <p:graphicFrame>
        <p:nvGraphicFramePr>
          <p:cNvPr id="9" name="Content Placeholder 8">
            <a:extLst>
              <a:ext uri="{FF2B5EF4-FFF2-40B4-BE49-F238E27FC236}">
                <a16:creationId xmlns:a16="http://schemas.microsoft.com/office/drawing/2014/main" id="{CDC0976A-7332-79B8-2B8A-7CD96139CEE5}"/>
              </a:ext>
            </a:extLst>
          </p:cNvPr>
          <p:cNvGraphicFramePr>
            <a:graphicFrameLocks noGrp="1"/>
          </p:cNvGraphicFramePr>
          <p:nvPr>
            <p:ph idx="1"/>
            <p:extLst>
              <p:ext uri="{D42A27DB-BD31-4B8C-83A1-F6EECF244321}">
                <p14:modId xmlns:p14="http://schemas.microsoft.com/office/powerpoint/2010/main" val="1453670148"/>
              </p:ext>
            </p:extLst>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46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AB4E58-F78E-FD11-04F3-B751E0271D83}"/>
              </a:ext>
            </a:extLst>
          </p:cNvPr>
          <p:cNvSpPr>
            <a:spLocks noGrp="1"/>
          </p:cNvSpPr>
          <p:nvPr>
            <p:ph sz="half" idx="1"/>
          </p:nvPr>
        </p:nvSpPr>
        <p:spPr/>
        <p:txBody>
          <a:bodyPr/>
          <a:lstStyle/>
          <a:p>
            <a:pPr marL="0" indent="0">
              <a:buNone/>
            </a:pPr>
            <a:r>
              <a:rPr lang="en-US" dirty="0"/>
              <a:t>The </a:t>
            </a:r>
            <a:r>
              <a:rPr lang="en-US" dirty="0">
                <a:hlinkClick r:id="rId3"/>
              </a:rPr>
              <a:t>Kansas School Readiness Framework </a:t>
            </a:r>
            <a:r>
              <a:rPr lang="en-US" dirty="0"/>
              <a:t>identifies four components to school readiness:</a:t>
            </a:r>
          </a:p>
          <a:p>
            <a:r>
              <a:rPr lang="en-US" dirty="0"/>
              <a:t>Community</a:t>
            </a:r>
          </a:p>
          <a:p>
            <a:r>
              <a:rPr lang="en-US" dirty="0"/>
              <a:t>Educational environment</a:t>
            </a:r>
          </a:p>
          <a:p>
            <a:r>
              <a:rPr lang="en-US" dirty="0"/>
              <a:t>Family</a:t>
            </a:r>
          </a:p>
          <a:p>
            <a:r>
              <a:rPr lang="en-US" dirty="0"/>
              <a:t>Child</a:t>
            </a:r>
          </a:p>
        </p:txBody>
      </p:sp>
      <p:sp>
        <p:nvSpPr>
          <p:cNvPr id="4" name="Title 3">
            <a:extLst>
              <a:ext uri="{FF2B5EF4-FFF2-40B4-BE49-F238E27FC236}">
                <a16:creationId xmlns:a16="http://schemas.microsoft.com/office/drawing/2014/main" id="{96D8E13D-08F3-09A6-9A75-E6DA0E84D6BD}"/>
              </a:ext>
            </a:extLst>
          </p:cNvPr>
          <p:cNvSpPr>
            <a:spLocks noGrp="1"/>
          </p:cNvSpPr>
          <p:nvPr>
            <p:ph type="title"/>
          </p:nvPr>
        </p:nvSpPr>
        <p:spPr/>
        <p:txBody>
          <a:bodyPr/>
          <a:lstStyle/>
          <a:p>
            <a:r>
              <a:rPr lang="en-US" dirty="0"/>
              <a:t>What is kindergarten readiness?</a:t>
            </a:r>
          </a:p>
        </p:txBody>
      </p:sp>
      <p:pic>
        <p:nvPicPr>
          <p:cNvPr id="5" name="Content Placeholder 4">
            <a:extLst>
              <a:ext uri="{FF2B5EF4-FFF2-40B4-BE49-F238E27FC236}">
                <a16:creationId xmlns:a16="http://schemas.microsoft.com/office/drawing/2014/main" id="{3F183749-C840-AB06-0F69-AA2065C4A9F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48089" y="1825625"/>
            <a:ext cx="5029821" cy="4351338"/>
          </a:xfrm>
          <a:prstGeom prst="rect">
            <a:avLst/>
          </a:prstGeom>
        </p:spPr>
      </p:pic>
    </p:spTree>
    <p:extLst>
      <p:ext uri="{BB962C8B-B14F-4D97-AF65-F5344CB8AC3E}">
        <p14:creationId xmlns:p14="http://schemas.microsoft.com/office/powerpoint/2010/main" val="1291021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9FCDD-F997-67B8-5336-4ED694BE6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F6BA2-F6D6-283A-A55F-4434D7819998}"/>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All Ages, 2024</a:t>
            </a:r>
            <a:endParaRPr lang="en-US" dirty="0"/>
          </a:p>
        </p:txBody>
      </p:sp>
      <p:graphicFrame>
        <p:nvGraphicFramePr>
          <p:cNvPr id="9" name="Content Placeholder 8">
            <a:extLst>
              <a:ext uri="{FF2B5EF4-FFF2-40B4-BE49-F238E27FC236}">
                <a16:creationId xmlns:a16="http://schemas.microsoft.com/office/drawing/2014/main" id="{D790CF1F-5FD2-D088-588C-B71EFC924671}"/>
              </a:ext>
            </a:extLst>
          </p:cNvPr>
          <p:cNvGraphicFramePr>
            <a:graphicFrameLocks noGrp="1"/>
          </p:cNvGraphicFramePr>
          <p:nvPr>
            <p:ph idx="1"/>
            <p:extLst>
              <p:ext uri="{D42A27DB-BD31-4B8C-83A1-F6EECF244321}">
                <p14:modId xmlns:p14="http://schemas.microsoft.com/office/powerpoint/2010/main" val="1512871472"/>
              </p:ext>
            </p:extLst>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2534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fontScale="90000"/>
          </a:bodyPr>
          <a:lstStyle/>
          <a:p>
            <a:r>
              <a:rPr lang="en-US" i="1" dirty="0"/>
              <a:t>Let’s discuss: </a:t>
            </a:r>
            <a:br>
              <a:rPr lang="en-US" i="1" dirty="0"/>
            </a:br>
            <a:r>
              <a:rPr lang="en-US" i="1" dirty="0"/>
              <a:t>What does this data tell us? What questions do we have? What else would we like to know?</a:t>
            </a:r>
          </a:p>
        </p:txBody>
      </p:sp>
    </p:spTree>
    <p:extLst>
      <p:ext uri="{BB962C8B-B14F-4D97-AF65-F5344CB8AC3E}">
        <p14:creationId xmlns:p14="http://schemas.microsoft.com/office/powerpoint/2010/main" val="740867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2024 ASQ results – by age</a:t>
            </a:r>
          </a:p>
        </p:txBody>
      </p:sp>
    </p:spTree>
    <p:extLst>
      <p:ext uri="{BB962C8B-B14F-4D97-AF65-F5344CB8AC3E}">
        <p14:creationId xmlns:p14="http://schemas.microsoft.com/office/powerpoint/2010/main" val="2474592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9E5B6-4707-8A95-7F88-D400F0DE6D0C}"/>
            </a:ext>
          </a:extLst>
        </p:cNvPr>
        <p:cNvGrpSpPr/>
        <p:nvPr/>
      </p:nvGrpSpPr>
      <p:grpSpPr>
        <a:xfrm>
          <a:off x="0" y="0"/>
          <a:ext cx="0" cy="0"/>
          <a:chOff x="0" y="0"/>
          <a:chExt cx="0" cy="0"/>
        </a:xfrm>
      </p:grpSpPr>
      <p:sp>
        <p:nvSpPr>
          <p:cNvPr id="37890" name="Title 1">
            <a:extLst>
              <a:ext uri="{FF2B5EF4-FFF2-40B4-BE49-F238E27FC236}">
                <a16:creationId xmlns:a16="http://schemas.microsoft.com/office/drawing/2014/main" id="{37360667-237E-9728-F3BD-B080524CBC26}"/>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2- to 10-month, 2024</a:t>
            </a:r>
          </a:p>
        </p:txBody>
      </p:sp>
      <p:graphicFrame>
        <p:nvGraphicFramePr>
          <p:cNvPr id="6" name="Content Placeholder 5">
            <a:extLst>
              <a:ext uri="{FF2B5EF4-FFF2-40B4-BE49-F238E27FC236}">
                <a16:creationId xmlns:a16="http://schemas.microsoft.com/office/drawing/2014/main" id="{8158B28A-8905-2515-0188-0D72EB8F5672}"/>
              </a:ext>
            </a:extLst>
          </p:cNvPr>
          <p:cNvGraphicFramePr>
            <a:graphicFrameLocks noGrp="1"/>
          </p:cNvGraphicFramePr>
          <p:nvPr>
            <p:ph idx="1"/>
            <p:extLst>
              <p:ext uri="{D42A27DB-BD31-4B8C-83A1-F6EECF244321}">
                <p14:modId xmlns:p14="http://schemas.microsoft.com/office/powerpoint/2010/main" val="407913995"/>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779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A3B4C-711D-BCAE-2B39-405EC36EC905}"/>
            </a:ext>
          </a:extLst>
        </p:cNvPr>
        <p:cNvGrpSpPr/>
        <p:nvPr/>
      </p:nvGrpSpPr>
      <p:grpSpPr>
        <a:xfrm>
          <a:off x="0" y="0"/>
          <a:ext cx="0" cy="0"/>
          <a:chOff x="0" y="0"/>
          <a:chExt cx="0" cy="0"/>
        </a:xfrm>
      </p:grpSpPr>
      <p:sp>
        <p:nvSpPr>
          <p:cNvPr id="37890" name="Title 1">
            <a:extLst>
              <a:ext uri="{FF2B5EF4-FFF2-40B4-BE49-F238E27FC236}">
                <a16:creationId xmlns:a16="http://schemas.microsoft.com/office/drawing/2014/main" id="{46846566-73ED-B2B1-41EF-756FB8BC281D}"/>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12- to 22-month, 2024</a:t>
            </a:r>
          </a:p>
        </p:txBody>
      </p:sp>
      <p:graphicFrame>
        <p:nvGraphicFramePr>
          <p:cNvPr id="6" name="Content Placeholder 5">
            <a:extLst>
              <a:ext uri="{FF2B5EF4-FFF2-40B4-BE49-F238E27FC236}">
                <a16:creationId xmlns:a16="http://schemas.microsoft.com/office/drawing/2014/main" id="{B88F0588-5179-3DCF-1B2D-7ECBC7CD9D03}"/>
              </a:ext>
            </a:extLst>
          </p:cNvPr>
          <p:cNvGraphicFramePr>
            <a:graphicFrameLocks noGrp="1"/>
          </p:cNvGraphicFramePr>
          <p:nvPr>
            <p:ph idx="1"/>
            <p:extLst>
              <p:ext uri="{D42A27DB-BD31-4B8C-83A1-F6EECF244321}">
                <p14:modId xmlns:p14="http://schemas.microsoft.com/office/powerpoint/2010/main" val="2907585530"/>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5132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51699-BAF9-A07B-D69E-BE5520DA9754}"/>
            </a:ext>
          </a:extLst>
        </p:cNvPr>
        <p:cNvGrpSpPr/>
        <p:nvPr/>
      </p:nvGrpSpPr>
      <p:grpSpPr>
        <a:xfrm>
          <a:off x="0" y="0"/>
          <a:ext cx="0" cy="0"/>
          <a:chOff x="0" y="0"/>
          <a:chExt cx="0" cy="0"/>
        </a:xfrm>
      </p:grpSpPr>
      <p:sp>
        <p:nvSpPr>
          <p:cNvPr id="37890" name="Title 1">
            <a:extLst>
              <a:ext uri="{FF2B5EF4-FFF2-40B4-BE49-F238E27FC236}">
                <a16:creationId xmlns:a16="http://schemas.microsoft.com/office/drawing/2014/main" id="{981F2D97-2A55-2F1B-03B8-5DD92B2BBAFC}"/>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24- to 33-month, 2024</a:t>
            </a:r>
          </a:p>
        </p:txBody>
      </p:sp>
      <p:graphicFrame>
        <p:nvGraphicFramePr>
          <p:cNvPr id="6" name="Content Placeholder 5">
            <a:extLst>
              <a:ext uri="{FF2B5EF4-FFF2-40B4-BE49-F238E27FC236}">
                <a16:creationId xmlns:a16="http://schemas.microsoft.com/office/drawing/2014/main" id="{E2A2CD72-1480-3626-4C31-B3983BE1985F}"/>
              </a:ext>
            </a:extLst>
          </p:cNvPr>
          <p:cNvGraphicFramePr>
            <a:graphicFrameLocks noGrp="1"/>
          </p:cNvGraphicFramePr>
          <p:nvPr>
            <p:ph idx="1"/>
            <p:extLst>
              <p:ext uri="{D42A27DB-BD31-4B8C-83A1-F6EECF244321}">
                <p14:modId xmlns:p14="http://schemas.microsoft.com/office/powerpoint/2010/main" val="1048402209"/>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8257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723D8-198B-56E4-8A27-AFDBD9181A3B}"/>
            </a:ext>
          </a:extLst>
        </p:cNvPr>
        <p:cNvGrpSpPr/>
        <p:nvPr/>
      </p:nvGrpSpPr>
      <p:grpSpPr>
        <a:xfrm>
          <a:off x="0" y="0"/>
          <a:ext cx="0" cy="0"/>
          <a:chOff x="0" y="0"/>
          <a:chExt cx="0" cy="0"/>
        </a:xfrm>
      </p:grpSpPr>
      <p:sp>
        <p:nvSpPr>
          <p:cNvPr id="37890" name="Title 1">
            <a:extLst>
              <a:ext uri="{FF2B5EF4-FFF2-40B4-BE49-F238E27FC236}">
                <a16:creationId xmlns:a16="http://schemas.microsoft.com/office/drawing/2014/main" id="{62B00421-2041-446A-6CEC-2BD7FEAEDD41}"/>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36- to 42-month, 2024</a:t>
            </a:r>
          </a:p>
        </p:txBody>
      </p:sp>
      <p:graphicFrame>
        <p:nvGraphicFramePr>
          <p:cNvPr id="6" name="Content Placeholder 5">
            <a:extLst>
              <a:ext uri="{FF2B5EF4-FFF2-40B4-BE49-F238E27FC236}">
                <a16:creationId xmlns:a16="http://schemas.microsoft.com/office/drawing/2014/main" id="{8FEE3A4F-4E86-8E1C-8B70-13CD36FBC9E6}"/>
              </a:ext>
            </a:extLst>
          </p:cNvPr>
          <p:cNvGraphicFramePr>
            <a:graphicFrameLocks noGrp="1"/>
          </p:cNvGraphicFramePr>
          <p:nvPr>
            <p:ph idx="1"/>
            <p:extLst>
              <p:ext uri="{D42A27DB-BD31-4B8C-83A1-F6EECF244321}">
                <p14:modId xmlns:p14="http://schemas.microsoft.com/office/powerpoint/2010/main" val="221195519"/>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5762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B4D50-1330-2BC3-A6D8-37C6EFB45959}"/>
            </a:ext>
          </a:extLst>
        </p:cNvPr>
        <p:cNvGrpSpPr/>
        <p:nvPr/>
      </p:nvGrpSpPr>
      <p:grpSpPr>
        <a:xfrm>
          <a:off x="0" y="0"/>
          <a:ext cx="0" cy="0"/>
          <a:chOff x="0" y="0"/>
          <a:chExt cx="0" cy="0"/>
        </a:xfrm>
      </p:grpSpPr>
      <p:sp>
        <p:nvSpPr>
          <p:cNvPr id="37890" name="Title 1">
            <a:extLst>
              <a:ext uri="{FF2B5EF4-FFF2-40B4-BE49-F238E27FC236}">
                <a16:creationId xmlns:a16="http://schemas.microsoft.com/office/drawing/2014/main" id="{71FDA344-BDDF-BB49-C1A6-2B551550E09C}"/>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48- to 54-month, 2024</a:t>
            </a:r>
          </a:p>
        </p:txBody>
      </p:sp>
      <p:graphicFrame>
        <p:nvGraphicFramePr>
          <p:cNvPr id="6" name="Content Placeholder 5">
            <a:extLst>
              <a:ext uri="{FF2B5EF4-FFF2-40B4-BE49-F238E27FC236}">
                <a16:creationId xmlns:a16="http://schemas.microsoft.com/office/drawing/2014/main" id="{7310E76C-259A-98F7-0D1B-33047352343F}"/>
              </a:ext>
            </a:extLst>
          </p:cNvPr>
          <p:cNvGraphicFramePr>
            <a:graphicFrameLocks noGrp="1"/>
          </p:cNvGraphicFramePr>
          <p:nvPr>
            <p:ph idx="1"/>
            <p:extLst>
              <p:ext uri="{D42A27DB-BD31-4B8C-83A1-F6EECF244321}">
                <p14:modId xmlns:p14="http://schemas.microsoft.com/office/powerpoint/2010/main" val="3838324202"/>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1848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E661D-9F2E-8E88-38EC-F00D05070090}"/>
            </a:ext>
          </a:extLst>
        </p:cNvPr>
        <p:cNvGrpSpPr/>
        <p:nvPr/>
      </p:nvGrpSpPr>
      <p:grpSpPr>
        <a:xfrm>
          <a:off x="0" y="0"/>
          <a:ext cx="0" cy="0"/>
          <a:chOff x="0" y="0"/>
          <a:chExt cx="0" cy="0"/>
        </a:xfrm>
      </p:grpSpPr>
      <p:sp>
        <p:nvSpPr>
          <p:cNvPr id="37890" name="Title 1">
            <a:extLst>
              <a:ext uri="{FF2B5EF4-FFF2-40B4-BE49-F238E27FC236}">
                <a16:creationId xmlns:a16="http://schemas.microsoft.com/office/drawing/2014/main" id="{8D1D25F1-A881-0B41-DE63-3AD9A4EFB5CD}"/>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60-month, 2024</a:t>
            </a:r>
          </a:p>
        </p:txBody>
      </p:sp>
      <p:graphicFrame>
        <p:nvGraphicFramePr>
          <p:cNvPr id="6" name="Content Placeholder 5">
            <a:extLst>
              <a:ext uri="{FF2B5EF4-FFF2-40B4-BE49-F238E27FC236}">
                <a16:creationId xmlns:a16="http://schemas.microsoft.com/office/drawing/2014/main" id="{68009AA6-365E-3322-3354-08E123B39FE0}"/>
              </a:ext>
            </a:extLst>
          </p:cNvPr>
          <p:cNvGraphicFramePr>
            <a:graphicFrameLocks noGrp="1"/>
          </p:cNvGraphicFramePr>
          <p:nvPr>
            <p:ph idx="1"/>
            <p:extLst>
              <p:ext uri="{D42A27DB-BD31-4B8C-83A1-F6EECF244321}">
                <p14:modId xmlns:p14="http://schemas.microsoft.com/office/powerpoint/2010/main" val="2345711791"/>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0079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79720-D0C6-3DC1-5D29-5AA82D3AB2A8}"/>
            </a:ext>
          </a:extLst>
        </p:cNvPr>
        <p:cNvGrpSpPr/>
        <p:nvPr/>
      </p:nvGrpSpPr>
      <p:grpSpPr>
        <a:xfrm>
          <a:off x="0" y="0"/>
          <a:ext cx="0" cy="0"/>
          <a:chOff x="0" y="0"/>
          <a:chExt cx="0" cy="0"/>
        </a:xfrm>
      </p:grpSpPr>
      <p:sp>
        <p:nvSpPr>
          <p:cNvPr id="37890" name="Title 1">
            <a:extLst>
              <a:ext uri="{FF2B5EF4-FFF2-40B4-BE49-F238E27FC236}">
                <a16:creationId xmlns:a16="http://schemas.microsoft.com/office/drawing/2014/main" id="{693406C4-0C4A-3F2B-25D9-F1A6E0A92949}"/>
              </a:ext>
            </a:extLst>
          </p:cNvPr>
          <p:cNvSpPr>
            <a:spLocks noGrp="1"/>
          </p:cNvSpPr>
          <p:nvPr>
            <p:ph type="title"/>
          </p:nvPr>
        </p:nvSpPr>
        <p:spPr/>
        <p:txBody>
          <a:bodyPr>
            <a:normAutofit fontScale="90000"/>
          </a:bodyPr>
          <a:lstStyle/>
          <a:p>
            <a:r>
              <a:rPr lang="en-US" altLang="en-US" dirty="0"/>
              <a:t>ASQ-3 and ASQ:SE-2 Results, </a:t>
            </a:r>
            <a:br>
              <a:rPr lang="en-US" altLang="en-US" dirty="0"/>
            </a:br>
            <a:r>
              <a:rPr lang="en-US" altLang="en-US" dirty="0"/>
              <a:t>72-month, 2024</a:t>
            </a:r>
          </a:p>
        </p:txBody>
      </p:sp>
      <p:graphicFrame>
        <p:nvGraphicFramePr>
          <p:cNvPr id="6" name="Content Placeholder 5">
            <a:extLst>
              <a:ext uri="{FF2B5EF4-FFF2-40B4-BE49-F238E27FC236}">
                <a16:creationId xmlns:a16="http://schemas.microsoft.com/office/drawing/2014/main" id="{28630771-341D-1593-B326-CC993D01D1D1}"/>
              </a:ext>
            </a:extLst>
          </p:cNvPr>
          <p:cNvGraphicFramePr>
            <a:graphicFrameLocks noGrp="1"/>
          </p:cNvGraphicFramePr>
          <p:nvPr>
            <p:ph idx="1"/>
            <p:extLst>
              <p:ext uri="{D42A27DB-BD31-4B8C-83A1-F6EECF244321}">
                <p14:modId xmlns:p14="http://schemas.microsoft.com/office/powerpoint/2010/main" val="388718674"/>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179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dirty="0"/>
              <a:t>Why do we have a Kindergarten Readiness Snapshot?</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dirty="0"/>
              <a:t>The first five years of a child’s life are an incredible opportunity to set a positive direction.</a:t>
            </a:r>
          </a:p>
          <a:p>
            <a:pPr>
              <a:lnSpc>
                <a:spcPct val="120000"/>
              </a:lnSpc>
              <a:defRPr/>
            </a:pPr>
            <a:r>
              <a:rPr lang="en-US" altLang="en-US" sz="2600" dirty="0"/>
              <a:t>When children, families, schools and communities are ready for kindergarten, students experience greater success in school. </a:t>
            </a:r>
          </a:p>
          <a:p>
            <a:pPr>
              <a:lnSpc>
                <a:spcPct val="120000"/>
              </a:lnSpc>
              <a:defRPr/>
            </a:pPr>
            <a:r>
              <a:rPr lang="en-US" altLang="en-US" sz="2600" dirty="0"/>
              <a:t>Engaging families to better understand children’s development can improve school readiness. </a:t>
            </a:r>
          </a:p>
          <a:p>
            <a:pPr marL="0" indent="0">
              <a:lnSpc>
                <a:spcPct val="120000"/>
              </a:lnSpc>
              <a:buNone/>
              <a:defRPr/>
            </a:pPr>
            <a:endParaRPr lang="en-US" altLang="en-US" sz="2400" dirty="0"/>
          </a:p>
        </p:txBody>
      </p:sp>
    </p:spTree>
    <p:extLst>
      <p:ext uri="{BB962C8B-B14F-4D97-AF65-F5344CB8AC3E}">
        <p14:creationId xmlns:p14="http://schemas.microsoft.com/office/powerpoint/2010/main" val="1897653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fontScale="90000"/>
          </a:bodyPr>
          <a:lstStyle/>
          <a:p>
            <a:r>
              <a:rPr lang="en-US" i="1" dirty="0"/>
              <a:t>Let’s discuss: </a:t>
            </a:r>
            <a:br>
              <a:rPr lang="en-US" i="1" dirty="0"/>
            </a:br>
            <a:r>
              <a:rPr lang="en-US" i="1" dirty="0"/>
              <a:t>What does this data tell us? What questions do we have? How could we use this information? </a:t>
            </a:r>
          </a:p>
        </p:txBody>
      </p:sp>
    </p:spTree>
    <p:extLst>
      <p:ext uri="{BB962C8B-B14F-4D97-AF65-F5344CB8AC3E}">
        <p14:creationId xmlns:p14="http://schemas.microsoft.com/office/powerpoint/2010/main" val="3563902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D2E5-FBA8-4788-B652-3FC74F1D9D14}"/>
              </a:ext>
            </a:extLst>
          </p:cNvPr>
          <p:cNvSpPr>
            <a:spLocks noGrp="1"/>
          </p:cNvSpPr>
          <p:nvPr>
            <p:ph type="title"/>
          </p:nvPr>
        </p:nvSpPr>
        <p:spPr/>
        <p:txBody>
          <a:bodyPr/>
          <a:lstStyle/>
          <a:p>
            <a:r>
              <a:rPr lang="en-US" dirty="0"/>
              <a:t>Contact Information</a:t>
            </a:r>
          </a:p>
        </p:txBody>
      </p:sp>
      <p:sp>
        <p:nvSpPr>
          <p:cNvPr id="3" name="Content Placeholder 2"/>
          <p:cNvSpPr>
            <a:spLocks noGrp="1"/>
          </p:cNvSpPr>
          <p:nvPr>
            <p:ph sz="quarter" idx="13"/>
          </p:nvPr>
        </p:nvSpPr>
        <p:spPr>
          <a:xfrm>
            <a:off x="1324788" y="3168073"/>
            <a:ext cx="4592495" cy="2354046"/>
          </a:xfrm>
          <a:ln>
            <a:noFill/>
          </a:ln>
        </p:spPr>
        <p:txBody>
          <a:bodyPr/>
          <a:lstStyle/>
          <a:p>
            <a:pPr lvl="1"/>
            <a:r>
              <a:rPr lang="en-US" dirty="0"/>
              <a:t>Amanda Petersen</a:t>
            </a:r>
            <a:br>
              <a:rPr lang="en-US" dirty="0"/>
            </a:br>
            <a:r>
              <a:rPr lang="en-US" dirty="0"/>
              <a:t>Director</a:t>
            </a:r>
            <a:br>
              <a:rPr lang="en-US" dirty="0"/>
            </a:br>
            <a:r>
              <a:rPr lang="en-US" dirty="0"/>
              <a:t>Early Childhood</a:t>
            </a:r>
            <a:br>
              <a:rPr lang="en-US" dirty="0"/>
            </a:br>
            <a:r>
              <a:rPr lang="en-US" dirty="0">
                <a:hlinkClick r:id="rId3"/>
              </a:rPr>
              <a:t>Amanda.Petersen@ksde.gov</a:t>
            </a:r>
            <a:endParaRPr lang="en-US" dirty="0"/>
          </a:p>
        </p:txBody>
      </p:sp>
      <p:sp>
        <p:nvSpPr>
          <p:cNvPr id="4" name="Content Placeholder 2">
            <a:extLst>
              <a:ext uri="{FF2B5EF4-FFF2-40B4-BE49-F238E27FC236}">
                <a16:creationId xmlns:a16="http://schemas.microsoft.com/office/drawing/2014/main" id="{E5AEDE85-1284-EDF3-FA0E-AC58E52F0B0E}"/>
              </a:ext>
            </a:extLst>
          </p:cNvPr>
          <p:cNvSpPr txBox="1">
            <a:spLocks/>
          </p:cNvSpPr>
          <p:nvPr/>
        </p:nvSpPr>
        <p:spPr>
          <a:xfrm>
            <a:off x="6096000" y="3168073"/>
            <a:ext cx="4592495" cy="2354046"/>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Stacy Clarke</a:t>
            </a:r>
            <a:br>
              <a:rPr lang="en-US" dirty="0"/>
            </a:br>
            <a:r>
              <a:rPr lang="en-US" dirty="0"/>
              <a:t>State Interagency Coordinating Council Coordinator</a:t>
            </a:r>
            <a:br>
              <a:rPr lang="en-US" dirty="0"/>
            </a:br>
            <a:r>
              <a:rPr lang="en-US" dirty="0"/>
              <a:t>Early Childhood</a:t>
            </a:r>
          </a:p>
          <a:p>
            <a:pPr lvl="1"/>
            <a:r>
              <a:rPr lang="en-US" dirty="0">
                <a:hlinkClick r:id="rId4"/>
              </a:rPr>
              <a:t>Stacy.Clarke@ksde.gov</a:t>
            </a:r>
            <a:endParaRPr lang="en-US" dirty="0"/>
          </a:p>
        </p:txBody>
      </p:sp>
    </p:spTree>
    <p:extLst>
      <p:ext uri="{BB962C8B-B14F-4D97-AF65-F5344CB8AC3E}">
        <p14:creationId xmlns:p14="http://schemas.microsoft.com/office/powerpoint/2010/main" val="339322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D619B-6EFC-760D-5500-7E3080F52335}"/>
              </a:ext>
            </a:extLst>
          </p:cNvPr>
          <p:cNvSpPr>
            <a:spLocks noGrp="1"/>
          </p:cNvSpPr>
          <p:nvPr>
            <p:ph sz="quarter" idx="13"/>
          </p:nvPr>
        </p:nvSpPr>
        <p:spPr/>
        <p:txBody>
          <a:bodyPr>
            <a:noAutofit/>
          </a:bodyPr>
          <a:lstStyle/>
          <a:p>
            <a:r>
              <a:rPr lang="en-US" sz="2800" dirty="0"/>
              <a:t>Studies show connections between the number of transition activities schools provide and academic gains for low- and middle-income children as well as pre-K and kindergarten teacher perceptions of children’s social skills and behavior.</a:t>
            </a:r>
          </a:p>
        </p:txBody>
      </p:sp>
      <p:sp>
        <p:nvSpPr>
          <p:cNvPr id="3" name="Text Placeholder 2">
            <a:extLst>
              <a:ext uri="{FF2B5EF4-FFF2-40B4-BE49-F238E27FC236}">
                <a16:creationId xmlns:a16="http://schemas.microsoft.com/office/drawing/2014/main" id="{90D83E53-165B-8AF9-EC23-A928E4A1063A}"/>
              </a:ext>
            </a:extLst>
          </p:cNvPr>
          <p:cNvSpPr>
            <a:spLocks noGrp="1"/>
          </p:cNvSpPr>
          <p:nvPr>
            <p:ph type="body" sz="quarter" idx="14"/>
          </p:nvPr>
        </p:nvSpPr>
        <p:spPr>
          <a:xfrm>
            <a:off x="828675" y="4851194"/>
            <a:ext cx="10402888" cy="850900"/>
          </a:xfrm>
        </p:spPr>
        <p:txBody>
          <a:bodyPr/>
          <a:lstStyle/>
          <a:p>
            <a:r>
              <a:rPr lang="en-US" dirty="0">
                <a:hlinkClick r:id="rId3"/>
              </a:rPr>
              <a:t>Using Local, State, and Federal Dollars to Improve Pre-K to K Transitions</a:t>
            </a:r>
            <a:endParaRPr lang="en-US" dirty="0"/>
          </a:p>
          <a:p>
            <a:r>
              <a:rPr lang="en-US" dirty="0"/>
              <a:t>New America, 2019</a:t>
            </a:r>
          </a:p>
        </p:txBody>
      </p:sp>
    </p:spTree>
    <p:extLst>
      <p:ext uri="{BB962C8B-B14F-4D97-AF65-F5344CB8AC3E}">
        <p14:creationId xmlns:p14="http://schemas.microsoft.com/office/powerpoint/2010/main" val="288687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dirty="0"/>
              <a:t>Why did Kansas decide to use the Ages &amp; Stages Questionnaires® (ASQ)?</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dirty="0"/>
              <a:t>The ASQ engages parents and caregivers in completion.</a:t>
            </a:r>
          </a:p>
          <a:p>
            <a:pPr>
              <a:lnSpc>
                <a:spcPct val="120000"/>
              </a:lnSpc>
              <a:defRPr/>
            </a:pPr>
            <a:r>
              <a:rPr lang="en-US" altLang="en-US" sz="2600" dirty="0"/>
              <a:t>The ASQ is a valid, reliable tool well-supported with resources for implementation. </a:t>
            </a:r>
          </a:p>
          <a:p>
            <a:pPr>
              <a:lnSpc>
                <a:spcPct val="120000"/>
              </a:lnSpc>
              <a:defRPr/>
            </a:pPr>
            <a:r>
              <a:rPr lang="en-US" altLang="en-US" sz="2600" dirty="0"/>
              <a:t>The ASQ addresses developmentally appropriate milestones across a range of domains.</a:t>
            </a:r>
          </a:p>
          <a:p>
            <a:pPr>
              <a:lnSpc>
                <a:spcPct val="120000"/>
              </a:lnSpc>
              <a:defRPr/>
            </a:pPr>
            <a:r>
              <a:rPr lang="en-US" altLang="en-US" sz="2600" dirty="0"/>
              <a:t>The ASQ is a tool used across age ranges and settings. </a:t>
            </a:r>
          </a:p>
          <a:p>
            <a:pPr marL="0" indent="0">
              <a:lnSpc>
                <a:spcPct val="120000"/>
              </a:lnSpc>
              <a:buNone/>
              <a:defRPr/>
            </a:pPr>
            <a:endParaRPr lang="en-US" altLang="en-US" sz="2400" dirty="0"/>
          </a:p>
        </p:txBody>
      </p:sp>
    </p:spTree>
    <p:extLst>
      <p:ext uri="{BB962C8B-B14F-4D97-AF65-F5344CB8AC3E}">
        <p14:creationId xmlns:p14="http://schemas.microsoft.com/office/powerpoint/2010/main" val="104988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Autofit/>
          </a:bodyPr>
          <a:lstStyle/>
          <a:p>
            <a:r>
              <a:rPr lang="en-US" altLang="en-US" sz="3600" dirty="0"/>
              <a:t>The Ages &amp; Stages Questionnaires® (ASQ) provides a snapshot of children’s developmental milestones.</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dirty="0"/>
              <a:t>Ages &amp; Stages Questionnaires®, Third Edition (ASQ-3)</a:t>
            </a:r>
          </a:p>
          <a:p>
            <a:pPr lvl="1">
              <a:lnSpc>
                <a:spcPct val="120000"/>
              </a:lnSpc>
              <a:defRPr/>
            </a:pPr>
            <a:r>
              <a:rPr lang="en-US" altLang="en-US" sz="2200" dirty="0"/>
              <a:t>Addresses five developmental areas: communication, gross motor, fine motor, problem-solving and personal-social</a:t>
            </a:r>
          </a:p>
          <a:p>
            <a:pPr>
              <a:lnSpc>
                <a:spcPct val="120000"/>
              </a:lnSpc>
              <a:defRPr/>
            </a:pPr>
            <a:r>
              <a:rPr lang="en-US" altLang="en-US" sz="2600" dirty="0"/>
              <a:t>Ages &amp; Stages Questionnaires®: Social-Emotional, Second Edition ASQ:SE-2</a:t>
            </a:r>
          </a:p>
          <a:p>
            <a:pPr lvl="1">
              <a:lnSpc>
                <a:spcPct val="120000"/>
              </a:lnSpc>
              <a:defRPr/>
            </a:pPr>
            <a:r>
              <a:rPr lang="en-US" altLang="en-US" sz="2200" dirty="0"/>
              <a:t>Addresses seven social-emotional areas: self-regulation, compliance, communication, adaptive behaviors, autonomy, affect and interaction with people</a:t>
            </a:r>
          </a:p>
          <a:p>
            <a:pPr marL="0" indent="0">
              <a:lnSpc>
                <a:spcPct val="120000"/>
              </a:lnSpc>
              <a:buNone/>
              <a:defRPr/>
            </a:pPr>
            <a:endParaRPr lang="en-US" altLang="en-US" sz="2400" dirty="0"/>
          </a:p>
        </p:txBody>
      </p:sp>
    </p:spTree>
    <p:extLst>
      <p:ext uri="{BB962C8B-B14F-4D97-AF65-F5344CB8AC3E}">
        <p14:creationId xmlns:p14="http://schemas.microsoft.com/office/powerpoint/2010/main" val="210868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dirty="0"/>
              <a:t>What is required of accredited schools?</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400" dirty="0"/>
              <a:t>Kansas elementary schools partner with parents and caregivers of incoming kindergarten students to complete </a:t>
            </a:r>
            <a:r>
              <a:rPr lang="en-US" altLang="en-US" sz="2400" b="1" dirty="0"/>
              <a:t>both</a:t>
            </a:r>
            <a:r>
              <a:rPr lang="en-US" altLang="en-US" sz="2400" dirty="0"/>
              <a:t> the Ages &amp; Stages Questionnaires®, Third Edition (ASQ-3), and the Ages &amp; Stages Questionnaires®: Social-Emotional, Second Edition (ASQ:SE-2).</a:t>
            </a:r>
          </a:p>
          <a:p>
            <a:pPr lvl="1">
              <a:lnSpc>
                <a:spcPct val="120000"/>
              </a:lnSpc>
              <a:defRPr/>
            </a:pPr>
            <a:r>
              <a:rPr lang="en-US" altLang="en-US" sz="2000" dirty="0"/>
              <a:t>This is required by Kansas accreditation regulations. </a:t>
            </a:r>
          </a:p>
          <a:p>
            <a:pPr lvl="1">
              <a:lnSpc>
                <a:spcPct val="120000"/>
              </a:lnSpc>
              <a:defRPr/>
            </a:pPr>
            <a:r>
              <a:rPr lang="en-US" altLang="en-US" sz="2000" b="1" dirty="0"/>
              <a:t>For accreditation purposes, an accredited school system is “In Compliance” if the system Kindergarten Readiness Snapshot participation rate is greater than 25%. </a:t>
            </a:r>
            <a:r>
              <a:rPr lang="en-US" altLang="en-US" sz="2000" dirty="0"/>
              <a:t>See the </a:t>
            </a:r>
            <a:r>
              <a:rPr lang="en-US" altLang="en-US" sz="2000" dirty="0">
                <a:hlinkClick r:id="rId3"/>
              </a:rPr>
              <a:t>KESA Compliance Guide</a:t>
            </a:r>
            <a:r>
              <a:rPr lang="en-US" altLang="en-US" sz="2000" dirty="0"/>
              <a:t> for more details.</a:t>
            </a:r>
          </a:p>
          <a:p>
            <a:pPr marL="0" indent="0">
              <a:lnSpc>
                <a:spcPct val="120000"/>
              </a:lnSpc>
              <a:buNone/>
              <a:defRPr/>
            </a:pPr>
            <a:endParaRPr lang="en-US" altLang="en-US" sz="2400" dirty="0"/>
          </a:p>
        </p:txBody>
      </p:sp>
    </p:spTree>
    <p:extLst>
      <p:ext uri="{BB962C8B-B14F-4D97-AF65-F5344CB8AC3E}">
        <p14:creationId xmlns:p14="http://schemas.microsoft.com/office/powerpoint/2010/main" val="6528834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989B36-3905-4D71-9AD1-EDCFAD04EC31}">
  <ds:schemaRefs>
    <ds:schemaRef ds:uri="d5501a87-0b31-43b9-bb13-8dd2b743a206"/>
    <ds:schemaRef ds:uri="http://purl.org/dc/elements/1.1/"/>
    <ds:schemaRef ds:uri="http://www.w3.org/XML/1998/namespace"/>
    <ds:schemaRef ds:uri="http://schemas.microsoft.com/office/infopath/2007/PartnerControls"/>
    <ds:schemaRef ds:uri="6c663d95-8238-4b2d-b922-a74f82e5df6f"/>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1212</TotalTime>
  <Words>3085</Words>
  <Application>Microsoft Office PowerPoint</Application>
  <PresentationFormat>Widescreen</PresentationFormat>
  <Paragraphs>249</Paragraphs>
  <Slides>51</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Open Sans Light</vt:lpstr>
      <vt:lpstr>Open Sans</vt:lpstr>
      <vt:lpstr>Symbol</vt:lpstr>
      <vt:lpstr>Arial</vt:lpstr>
      <vt:lpstr>inherit</vt:lpstr>
      <vt:lpstr>Open Sans Semibold</vt:lpstr>
      <vt:lpstr>Calibri</vt:lpstr>
      <vt:lpstr>Custom Design</vt:lpstr>
      <vt:lpstr>Kindergarten Readiness Snapshot (ASQ) Results</vt:lpstr>
      <vt:lpstr>This PowerPoint template includes aggregate statewide ASQ results (all ages) and instructions to add slides with district-specific results. Email Amanda Petersen (Amanda.Petersen@ksde.gov) and Stacy Clarke (Stacy.Clarke@ksde.gov) with questions. We’ve included other slides and notes that may be helpful in your presentations. Feel welcome to keep the slides that are helpful and delete those that are not.</vt:lpstr>
      <vt:lpstr>The vision: Kansas leads the world in the success of each student. </vt:lpstr>
      <vt:lpstr>What is kindergarten readiness?</vt:lpstr>
      <vt:lpstr>Why do we have a Kindergarten Readiness Snapshot?</vt:lpstr>
      <vt:lpstr>PowerPoint Presentation</vt:lpstr>
      <vt:lpstr>Why did Kansas decide to use the Ages &amp; Stages Questionnaires® (ASQ)?</vt:lpstr>
      <vt:lpstr>The Ages &amp; Stages Questionnaires® (ASQ) provides a snapshot of children’s developmental milestones.</vt:lpstr>
      <vt:lpstr>What is required of accredited schools?</vt:lpstr>
      <vt:lpstr>What is required for KSDE-funded preschool programs?</vt:lpstr>
      <vt:lpstr>When can schools complete the Kindergarten Readiness Snapshot?</vt:lpstr>
      <vt:lpstr>Create charts for district-level ASQ Results – percentages and counts </vt:lpstr>
      <vt:lpstr>KSDE Kindergarten Readiness Snapshot authenticated application</vt:lpstr>
      <vt:lpstr>Preparing and pulling data</vt:lpstr>
      <vt:lpstr>Format data in Excel as follows:</vt:lpstr>
      <vt:lpstr>Looking at the data – keep in mind:</vt:lpstr>
      <vt:lpstr>Keep in mind that interpreting results for ASQ-3 and ASQ:SE-2 differs:</vt:lpstr>
      <vt:lpstr>Right-click on the below chart and click “Edit Data” to add district data.</vt:lpstr>
      <vt:lpstr>Right-click on the below chart and click “Edit Data” to add district percentages.</vt:lpstr>
      <vt:lpstr>Let’s discuss:  What does this data tell us? What questions do we have? </vt:lpstr>
      <vt:lpstr>Looking at aggregate Kansas ASQ data</vt:lpstr>
      <vt:lpstr>Looking at the data – keep in mind:</vt:lpstr>
      <vt:lpstr>Please be thinking:  What does this data tell us? What questions do we have? </vt:lpstr>
      <vt:lpstr>Number of Kansas children screened</vt:lpstr>
      <vt:lpstr>Kansas children screened by ASQ-3 age interval,2024</vt:lpstr>
      <vt:lpstr>Let’s discuss:  What does this data tell us? What questions do we have? </vt:lpstr>
      <vt:lpstr>Statewide ASQ Results – all ages – percentages </vt:lpstr>
      <vt:lpstr>ASQ-3 and ASQ:SE-2 Results,  All Ages, 2024</vt:lpstr>
      <vt:lpstr>ASQ-3 and ASQ:SE-2 Results,  All Ages, 2019</vt:lpstr>
      <vt:lpstr>ASQ-3 and ASQ:SE-2 Results,  All Ages, 2020</vt:lpstr>
      <vt:lpstr>ASQ-3 and ASQ:SE-2 Results,  All Ages, 2021</vt:lpstr>
      <vt:lpstr>ASQ-3 and ASQ:SE-2 Results,  All Ages, 2022</vt:lpstr>
      <vt:lpstr>ASQ-3 and ASQ:SE-2 Results,  All Ages, 2023</vt:lpstr>
      <vt:lpstr>Statewide ASQ Results – all ages – count </vt:lpstr>
      <vt:lpstr>ASQ-3 and ASQ:SE-2 Results,  All Ages, 2019</vt:lpstr>
      <vt:lpstr>ASQ-3 and ASQ:SE-2 Results,  All Ages, 2020</vt:lpstr>
      <vt:lpstr>ASQ-3 and ASQ:SE-2 Results,  All Ages, 2021</vt:lpstr>
      <vt:lpstr>ASQ-3 and ASQ:SE-2 Results,  All Ages, 2022</vt:lpstr>
      <vt:lpstr>ASQ-3 and ASQ:SE-2 Results,  All Ages, 2023</vt:lpstr>
      <vt:lpstr>ASQ-3 and ASQ:SE-2 Results,  All Ages, 2024</vt:lpstr>
      <vt:lpstr>Let’s discuss:  What does this data tell us? What questions do we have? What else would we like to know?</vt:lpstr>
      <vt:lpstr>2024 ASQ results – by age</vt:lpstr>
      <vt:lpstr>ASQ-3 and ASQ:SE-2 Results,  2- to 10-month, 2024</vt:lpstr>
      <vt:lpstr>ASQ-3 and ASQ:SE-2 Results,  12- to 22-month, 2024</vt:lpstr>
      <vt:lpstr>ASQ-3 and ASQ:SE-2 Results,  24- to 33-month, 2024</vt:lpstr>
      <vt:lpstr>ASQ-3 and ASQ:SE-2 Results,  36- to 42-month, 2024</vt:lpstr>
      <vt:lpstr>ASQ-3 and ASQ:SE-2 Results,  48- to 54-month, 2024</vt:lpstr>
      <vt:lpstr>ASQ-3 and ASQ:SE-2 Results,  60-month, 2024</vt:lpstr>
      <vt:lpstr>ASQ-3 and ASQ:SE-2 Results,  72-month, 2024</vt:lpstr>
      <vt:lpstr>Let’s discuss:  What does this data tell us? What questions do we have? How could we use this information? </vt:lpstr>
      <vt:lpstr>Contact Information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dc:title>
  <dc:creator>Cheryl Franklin</dc:creator>
  <cp:lastModifiedBy>Monica Belle</cp:lastModifiedBy>
  <cp:revision>30</cp:revision>
  <dcterms:created xsi:type="dcterms:W3CDTF">2017-11-21T21:33:09Z</dcterms:created>
  <dcterms:modified xsi:type="dcterms:W3CDTF">2025-03-18T18:35:37Z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